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43"/>
  </p:notesMasterIdLst>
  <p:sldIdLst>
    <p:sldId id="256" r:id="rId2"/>
    <p:sldId id="308" r:id="rId3"/>
    <p:sldId id="291" r:id="rId4"/>
    <p:sldId id="261" r:id="rId5"/>
    <p:sldId id="286" r:id="rId6"/>
    <p:sldId id="288" r:id="rId7"/>
    <p:sldId id="257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89" r:id="rId18"/>
    <p:sldId id="281" r:id="rId19"/>
    <p:sldId id="282" r:id="rId20"/>
    <p:sldId id="284" r:id="rId21"/>
    <p:sldId id="285" r:id="rId22"/>
    <p:sldId id="287" r:id="rId23"/>
    <p:sldId id="292" r:id="rId24"/>
    <p:sldId id="294" r:id="rId25"/>
    <p:sldId id="295" r:id="rId26"/>
    <p:sldId id="296" r:id="rId27"/>
    <p:sldId id="298" r:id="rId28"/>
    <p:sldId id="299" r:id="rId29"/>
    <p:sldId id="300" r:id="rId30"/>
    <p:sldId id="301" r:id="rId31"/>
    <p:sldId id="290" r:id="rId32"/>
    <p:sldId id="275" r:id="rId33"/>
    <p:sldId id="276" r:id="rId34"/>
    <p:sldId id="306" r:id="rId35"/>
    <p:sldId id="277" r:id="rId36"/>
    <p:sldId id="278" r:id="rId37"/>
    <p:sldId id="307" r:id="rId38"/>
    <p:sldId id="279" r:id="rId39"/>
    <p:sldId id="304" r:id="rId40"/>
    <p:sldId id="305" r:id="rId41"/>
    <p:sldId id="30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13F"/>
    <a:srgbClr val="0E7DAE"/>
    <a:srgbClr val="2857A1"/>
    <a:srgbClr val="4F3D53"/>
    <a:srgbClr val="25AAE1"/>
    <a:srgbClr val="2B3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16" autoAdjust="0"/>
    <p:restoredTop sz="94474"/>
  </p:normalViewPr>
  <p:slideViewPr>
    <p:cSldViewPr snapToGrid="0">
      <p:cViewPr varScale="1">
        <p:scale>
          <a:sx n="90" d="100"/>
          <a:sy n="90" d="100"/>
        </p:scale>
        <p:origin x="13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162277998665"/>
          <c:y val="0.0217691714877977"/>
          <c:w val="0.602327472382747"/>
          <c:h val="0.70947958270580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25AAE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45-4CCB-A851-FE33DAC9DF31}"/>
              </c:ext>
            </c:extLst>
          </c:dPt>
          <c:dPt>
            <c:idx val="1"/>
            <c:bubble3D val="0"/>
            <c:spPr>
              <a:solidFill>
                <a:srgbClr val="4F3D5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45-4CCB-A851-FE33DAC9DF31}"/>
              </c:ext>
            </c:extLst>
          </c:dPt>
          <c:dPt>
            <c:idx val="2"/>
            <c:bubble3D val="0"/>
            <c:spPr>
              <a:solidFill>
                <a:srgbClr val="2B354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45-4CCB-A851-FE33DAC9DF31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745-4CCB-A851-FE33DAC9DF31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745-4CCB-A851-FE33DAC9DF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Rehab from a Hospital Stay</c:v>
                </c:pt>
                <c:pt idx="1">
                  <c:v>Recovery from Illness</c:v>
                </c:pt>
                <c:pt idx="2">
                  <c:v>Recovery from Injury</c:v>
                </c:pt>
                <c:pt idx="3">
                  <c:v>Recovery from Surgery</c:v>
                </c:pt>
                <c:pt idx="4">
                  <c:v>Terminal Medical Condition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2.0</c:v>
                </c:pt>
                <c:pt idx="1">
                  <c:v>1.0</c:v>
                </c:pt>
                <c:pt idx="2">
                  <c:v>1.0</c:v>
                </c:pt>
                <c:pt idx="3">
                  <c:v>1.5</c:v>
                </c:pt>
                <c:pt idx="4">
                  <c:v>1.75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745-4CCB-A851-FE33DAC9DF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0445035683889752"/>
          <c:y val="0.758248463713261"/>
          <c:w val="0.916580484805638"/>
          <c:h val="0.224610100220019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22C4E1-76B3-4FFC-9704-76A5D77FCBA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695395-F5EA-4F09-89C9-3EE97783BC70}">
      <dgm:prSet phldrT="[Text]" custT="1"/>
      <dgm:spPr>
        <a:solidFill>
          <a:srgbClr val="4F3D53"/>
        </a:solidFill>
        <a:ln>
          <a:solidFill>
            <a:schemeClr val="bg1"/>
          </a:solidFill>
        </a:ln>
      </dgm:spPr>
      <dgm:t>
        <a:bodyPr/>
        <a:lstStyle/>
        <a:p>
          <a:endParaRPr lang="en-US" sz="2400" b="1" dirty="0" smtClean="0">
            <a:latin typeface="WeblySleek UI Light" panose="020B0502040204020203" pitchFamily="34" charset="0"/>
            <a:cs typeface="WeblySleek UI Light" panose="020B0502040204020203" pitchFamily="34" charset="0"/>
          </a:endParaRPr>
        </a:p>
        <a:p>
          <a:r>
            <a:rPr lang="en-US" sz="2400" b="1" i="0" dirty="0" smtClean="0">
              <a:latin typeface="Helvetica" charset="0"/>
              <a:ea typeface="Helvetica" charset="0"/>
              <a:cs typeface="Helvetica" charset="0"/>
            </a:rPr>
            <a:t>Medicare Reimburses Hospital</a:t>
          </a:r>
          <a:endParaRPr lang="en-US" sz="2000" b="1" i="0" dirty="0">
            <a:latin typeface="Helvetica" charset="0"/>
            <a:ea typeface="Helvetica" charset="0"/>
            <a:cs typeface="Helvetica" charset="0"/>
          </a:endParaRPr>
        </a:p>
      </dgm:t>
    </dgm:pt>
    <dgm:pt modelId="{DCDD5218-73D8-4420-B08C-2731694EC4D5}" type="parTrans" cxnId="{08FFA0B4-2D8A-4141-952D-F715638731C4}">
      <dgm:prSet/>
      <dgm:spPr/>
      <dgm:t>
        <a:bodyPr/>
        <a:lstStyle/>
        <a:p>
          <a:endParaRPr lang="en-US"/>
        </a:p>
      </dgm:t>
    </dgm:pt>
    <dgm:pt modelId="{574ABD51-FE6A-41C3-B51D-B41201002B65}" type="sibTrans" cxnId="{08FFA0B4-2D8A-4141-952D-F715638731C4}">
      <dgm:prSet/>
      <dgm:spPr/>
      <dgm:t>
        <a:bodyPr/>
        <a:lstStyle/>
        <a:p>
          <a:endParaRPr lang="en-US"/>
        </a:p>
      </dgm:t>
    </dgm:pt>
    <dgm:pt modelId="{4B11ABCF-3ECE-459C-9F96-0250DF74836C}">
      <dgm:prSet phldrT="[Text]" custT="1"/>
      <dgm:spPr>
        <a:solidFill>
          <a:srgbClr val="4F3D53"/>
        </a:solidFill>
        <a:ln>
          <a:solidFill>
            <a:schemeClr val="bg1">
              <a:lumMod val="95000"/>
              <a:alpha val="90000"/>
            </a:schemeClr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WeblySleek UI Light" panose="020B0502040204020203" pitchFamily="34" charset="0"/>
              <a:cs typeface="WeblySleek UI Light" panose="020B0502040204020203" pitchFamily="34" charset="0"/>
            </a:rPr>
            <a:t>Predetermined, Fixed Amount</a:t>
          </a:r>
          <a:endParaRPr lang="en-US" sz="2000" b="1" dirty="0">
            <a:solidFill>
              <a:schemeClr val="bg1"/>
            </a:solidFill>
            <a:latin typeface="WeblySleek UI Light" panose="020B0502040204020203" pitchFamily="34" charset="0"/>
            <a:cs typeface="WeblySleek UI Light" panose="020B0502040204020203" pitchFamily="34" charset="0"/>
          </a:endParaRPr>
        </a:p>
      </dgm:t>
    </dgm:pt>
    <dgm:pt modelId="{D1084D0F-F2F8-4ABA-98E9-57808F719F31}" type="parTrans" cxnId="{310AAD4E-64EB-4287-B0E2-B2A5E76D6528}">
      <dgm:prSet/>
      <dgm:spPr/>
      <dgm:t>
        <a:bodyPr/>
        <a:lstStyle/>
        <a:p>
          <a:endParaRPr lang="en-US"/>
        </a:p>
      </dgm:t>
    </dgm:pt>
    <dgm:pt modelId="{43098251-41E3-4B8A-B51B-73C3B6FD4A77}" type="sibTrans" cxnId="{310AAD4E-64EB-4287-B0E2-B2A5E76D6528}">
      <dgm:prSet/>
      <dgm:spPr/>
      <dgm:t>
        <a:bodyPr/>
        <a:lstStyle/>
        <a:p>
          <a:endParaRPr lang="en-US"/>
        </a:p>
      </dgm:t>
    </dgm:pt>
    <dgm:pt modelId="{F4601CDD-69EC-4336-A730-58E1B761D761}">
      <dgm:prSet phldrT="[Text]" custT="1"/>
      <dgm:spPr>
        <a:solidFill>
          <a:srgbClr val="25AAE1"/>
        </a:solidFill>
        <a:ln>
          <a:solidFill>
            <a:schemeClr val="bg1"/>
          </a:solidFill>
        </a:ln>
      </dgm:spPr>
      <dgm:t>
        <a:bodyPr/>
        <a:lstStyle/>
        <a:p>
          <a:endParaRPr lang="en-US" sz="2400" b="1" dirty="0" smtClean="0">
            <a:latin typeface="WeblySleek UI Light" panose="020B0502040204020203" pitchFamily="34" charset="0"/>
            <a:cs typeface="WeblySleek UI Light" panose="020B0502040204020203" pitchFamily="34" charset="0"/>
          </a:endParaRPr>
        </a:p>
        <a:p>
          <a:r>
            <a:rPr lang="en-US" sz="2400" b="1" i="0" dirty="0" smtClean="0">
              <a:latin typeface="Helvetica" charset="0"/>
              <a:ea typeface="Helvetica" charset="0"/>
              <a:cs typeface="Helvetica" charset="0"/>
            </a:rPr>
            <a:t>Medicare Provides Incentives</a:t>
          </a:r>
          <a:endParaRPr lang="en-US" sz="2000" b="1" i="0" dirty="0">
            <a:latin typeface="Helvetica" charset="0"/>
            <a:ea typeface="Helvetica" charset="0"/>
            <a:cs typeface="Helvetica" charset="0"/>
          </a:endParaRPr>
        </a:p>
      </dgm:t>
    </dgm:pt>
    <dgm:pt modelId="{208D870A-E775-448F-B42B-95747F0C17DC}" type="parTrans" cxnId="{C5866B82-0187-48E4-8D61-0F20CB709997}">
      <dgm:prSet/>
      <dgm:spPr/>
      <dgm:t>
        <a:bodyPr/>
        <a:lstStyle/>
        <a:p>
          <a:endParaRPr lang="en-US"/>
        </a:p>
      </dgm:t>
    </dgm:pt>
    <dgm:pt modelId="{AA13A061-F076-47E8-9D4A-E7CBE7FF81B7}" type="sibTrans" cxnId="{C5866B82-0187-48E4-8D61-0F20CB709997}">
      <dgm:prSet/>
      <dgm:spPr/>
      <dgm:t>
        <a:bodyPr/>
        <a:lstStyle/>
        <a:p>
          <a:endParaRPr lang="en-US"/>
        </a:p>
      </dgm:t>
    </dgm:pt>
    <dgm:pt modelId="{651D2981-282F-4500-B74D-496328BD2833}">
      <dgm:prSet phldrT="[Text]" custT="1"/>
      <dgm:spPr>
        <a:solidFill>
          <a:srgbClr val="25AAE1"/>
        </a:solidFill>
        <a:ln>
          <a:solidFill>
            <a:schemeClr val="bg1">
              <a:lumMod val="95000"/>
              <a:alpha val="90000"/>
            </a:schemeClr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WeblySleek UI Light" panose="020B0502040204020203" pitchFamily="34" charset="0"/>
              <a:cs typeface="WeblySleek UI Light" panose="020B0502040204020203" pitchFamily="34" charset="0"/>
            </a:rPr>
            <a:t>Hospitals Serving Patients Efficiently</a:t>
          </a:r>
          <a:endParaRPr lang="en-US" sz="2000" b="1" dirty="0">
            <a:solidFill>
              <a:schemeClr val="bg1"/>
            </a:solidFill>
            <a:latin typeface="WeblySleek UI Light" panose="020B0502040204020203" pitchFamily="34" charset="0"/>
            <a:cs typeface="WeblySleek UI Light" panose="020B0502040204020203" pitchFamily="34" charset="0"/>
          </a:endParaRPr>
        </a:p>
      </dgm:t>
    </dgm:pt>
    <dgm:pt modelId="{960FD912-D018-490D-AA14-1D2F41D62DA2}" type="parTrans" cxnId="{44DD5618-C7BC-44CB-9E17-FF35627BFB98}">
      <dgm:prSet/>
      <dgm:spPr/>
      <dgm:t>
        <a:bodyPr/>
        <a:lstStyle/>
        <a:p>
          <a:endParaRPr lang="en-US"/>
        </a:p>
      </dgm:t>
    </dgm:pt>
    <dgm:pt modelId="{C387731B-9472-46B3-A044-C25115DA15A4}" type="sibTrans" cxnId="{44DD5618-C7BC-44CB-9E17-FF35627BFB98}">
      <dgm:prSet/>
      <dgm:spPr/>
      <dgm:t>
        <a:bodyPr/>
        <a:lstStyle/>
        <a:p>
          <a:endParaRPr lang="en-US"/>
        </a:p>
      </dgm:t>
    </dgm:pt>
    <dgm:pt modelId="{4688D097-83DB-4D5A-881B-31570DC8F7CC}">
      <dgm:prSet phldrT="[Text]" custT="1"/>
      <dgm:spPr>
        <a:solidFill>
          <a:srgbClr val="2B354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800" b="1" i="0" dirty="0" smtClean="0">
              <a:latin typeface="Helvetica" charset="0"/>
              <a:ea typeface="Helvetica" charset="0"/>
              <a:cs typeface="Helvetica" charset="0"/>
            </a:rPr>
            <a:t>Results In…</a:t>
          </a:r>
          <a:endParaRPr lang="en-US" sz="2800" b="1" i="0" dirty="0">
            <a:latin typeface="Helvetica" charset="0"/>
            <a:ea typeface="Helvetica" charset="0"/>
            <a:cs typeface="Helvetica" charset="0"/>
          </a:endParaRPr>
        </a:p>
      </dgm:t>
    </dgm:pt>
    <dgm:pt modelId="{816BD5FD-6CB6-4D4D-8034-3173F39B9AEE}" type="parTrans" cxnId="{7841DB60-E31F-433C-9F18-916E2A71314E}">
      <dgm:prSet/>
      <dgm:spPr/>
      <dgm:t>
        <a:bodyPr/>
        <a:lstStyle/>
        <a:p>
          <a:endParaRPr lang="en-US"/>
        </a:p>
      </dgm:t>
    </dgm:pt>
    <dgm:pt modelId="{349FAD92-1A8B-4444-9AAB-32D137EAEEF9}" type="sibTrans" cxnId="{7841DB60-E31F-433C-9F18-916E2A71314E}">
      <dgm:prSet/>
      <dgm:spPr/>
      <dgm:t>
        <a:bodyPr/>
        <a:lstStyle/>
        <a:p>
          <a:endParaRPr lang="en-US"/>
        </a:p>
      </dgm:t>
    </dgm:pt>
    <dgm:pt modelId="{8D3102D3-394E-422B-85DE-D3BDD0ECA657}">
      <dgm:prSet phldrT="[Text]" custT="1"/>
      <dgm:spPr>
        <a:solidFill>
          <a:srgbClr val="2B3541"/>
        </a:solidFill>
        <a:ln>
          <a:solidFill>
            <a:schemeClr val="bg1">
              <a:lumMod val="95000"/>
              <a:alpha val="90000"/>
            </a:schemeClr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WeblySleek UI Light" panose="020B0502040204020203" pitchFamily="34" charset="0"/>
              <a:cs typeface="WeblySleek UI Light" panose="020B0502040204020203" pitchFamily="34" charset="0"/>
            </a:rPr>
            <a:t>Increases in Home Health Care</a:t>
          </a:r>
          <a:endParaRPr lang="en-US" sz="2000" b="1" dirty="0">
            <a:solidFill>
              <a:schemeClr val="bg1"/>
            </a:solidFill>
            <a:latin typeface="WeblySleek UI Light" panose="020B0502040204020203" pitchFamily="34" charset="0"/>
            <a:cs typeface="WeblySleek UI Light" panose="020B0502040204020203" pitchFamily="34" charset="0"/>
          </a:endParaRPr>
        </a:p>
      </dgm:t>
    </dgm:pt>
    <dgm:pt modelId="{E081CC6B-7F61-49DA-9C81-4B4CCB8B2102}" type="parTrans" cxnId="{0591680A-32E6-4CDD-8C23-E949D9EE7BC8}">
      <dgm:prSet/>
      <dgm:spPr/>
      <dgm:t>
        <a:bodyPr/>
        <a:lstStyle/>
        <a:p>
          <a:endParaRPr lang="en-US"/>
        </a:p>
      </dgm:t>
    </dgm:pt>
    <dgm:pt modelId="{84BBD5DA-3C3F-471B-A2D6-EB08D814DE08}" type="sibTrans" cxnId="{0591680A-32E6-4CDD-8C23-E949D9EE7BC8}">
      <dgm:prSet/>
      <dgm:spPr/>
      <dgm:t>
        <a:bodyPr/>
        <a:lstStyle/>
        <a:p>
          <a:endParaRPr lang="en-US"/>
        </a:p>
      </dgm:t>
    </dgm:pt>
    <dgm:pt modelId="{5DFB1369-68C1-47D5-882F-EFC07C57B918}">
      <dgm:prSet phldrT="[Text]" custT="1"/>
      <dgm:spPr>
        <a:solidFill>
          <a:srgbClr val="2B3541"/>
        </a:solidFill>
        <a:ln>
          <a:solidFill>
            <a:schemeClr val="bg1">
              <a:lumMod val="95000"/>
              <a:alpha val="90000"/>
            </a:schemeClr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WeblySleek UI Light" panose="020B0502040204020203" pitchFamily="34" charset="0"/>
              <a:cs typeface="WeblySleek UI Light" panose="020B0502040204020203" pitchFamily="34" charset="0"/>
            </a:rPr>
            <a:t>Increases in Skilled Nursing</a:t>
          </a:r>
          <a:endParaRPr lang="en-US" sz="2000" b="1" dirty="0">
            <a:solidFill>
              <a:schemeClr val="bg1"/>
            </a:solidFill>
            <a:latin typeface="WeblySleek UI Light" panose="020B0502040204020203" pitchFamily="34" charset="0"/>
            <a:cs typeface="WeblySleek UI Light" panose="020B0502040204020203" pitchFamily="34" charset="0"/>
          </a:endParaRPr>
        </a:p>
      </dgm:t>
    </dgm:pt>
    <dgm:pt modelId="{283CB290-C361-4732-9E9A-4B26DAF5A2EA}" type="parTrans" cxnId="{A69B20B2-1D56-46A4-91AC-3D316E136BFF}">
      <dgm:prSet/>
      <dgm:spPr/>
      <dgm:t>
        <a:bodyPr/>
        <a:lstStyle/>
        <a:p>
          <a:endParaRPr lang="en-US"/>
        </a:p>
      </dgm:t>
    </dgm:pt>
    <dgm:pt modelId="{CED143F9-1832-4816-BFE2-4C28CA71F3C9}" type="sibTrans" cxnId="{A69B20B2-1D56-46A4-91AC-3D316E136BFF}">
      <dgm:prSet/>
      <dgm:spPr/>
      <dgm:t>
        <a:bodyPr/>
        <a:lstStyle/>
        <a:p>
          <a:endParaRPr lang="en-US"/>
        </a:p>
      </dgm:t>
    </dgm:pt>
    <dgm:pt modelId="{D789065E-00EB-4797-83AD-9D0CAF0381B3}">
      <dgm:prSet phldrT="[Text]" custT="1"/>
      <dgm:spPr>
        <a:solidFill>
          <a:srgbClr val="2B3541"/>
        </a:solidFill>
        <a:ln>
          <a:solidFill>
            <a:schemeClr val="bg1">
              <a:lumMod val="95000"/>
              <a:alpha val="90000"/>
            </a:schemeClr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WeblySleek UI Light" panose="020B0502040204020203" pitchFamily="34" charset="0"/>
              <a:cs typeface="WeblySleek UI Light" panose="020B0502040204020203" pitchFamily="34" charset="0"/>
            </a:rPr>
            <a:t>Shorter Stays at the Hospital</a:t>
          </a:r>
          <a:endParaRPr lang="en-US" sz="2000" b="1" dirty="0">
            <a:solidFill>
              <a:schemeClr val="bg1"/>
            </a:solidFill>
            <a:latin typeface="WeblySleek UI Light" panose="020B0502040204020203" pitchFamily="34" charset="0"/>
            <a:cs typeface="WeblySleek UI Light" panose="020B0502040204020203" pitchFamily="34" charset="0"/>
          </a:endParaRPr>
        </a:p>
      </dgm:t>
    </dgm:pt>
    <dgm:pt modelId="{3CC753B5-207C-4F63-8DE4-3C77B5A4F1A4}" type="sibTrans" cxnId="{88B0BA66-7619-452C-B899-1E8E9741982B}">
      <dgm:prSet/>
      <dgm:spPr/>
      <dgm:t>
        <a:bodyPr/>
        <a:lstStyle/>
        <a:p>
          <a:endParaRPr lang="en-US"/>
        </a:p>
      </dgm:t>
    </dgm:pt>
    <dgm:pt modelId="{E71B1372-38E0-4143-B93A-763D410BCFAF}" type="parTrans" cxnId="{88B0BA66-7619-452C-B899-1E8E9741982B}">
      <dgm:prSet/>
      <dgm:spPr/>
      <dgm:t>
        <a:bodyPr/>
        <a:lstStyle/>
        <a:p>
          <a:endParaRPr lang="en-US"/>
        </a:p>
      </dgm:t>
    </dgm:pt>
    <dgm:pt modelId="{EAE6C338-7DBB-41E5-8F88-3E89C656B7E3}">
      <dgm:prSet phldrT="[Text]" custT="1"/>
      <dgm:spPr>
        <a:solidFill>
          <a:srgbClr val="4F3D53"/>
        </a:solidFill>
        <a:ln>
          <a:solidFill>
            <a:schemeClr val="bg1">
              <a:lumMod val="95000"/>
              <a:alpha val="90000"/>
            </a:schemeClr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WeblySleek UI Light" panose="020B0502040204020203" pitchFamily="34" charset="0"/>
              <a:cs typeface="WeblySleek UI Light" panose="020B0502040204020203" pitchFamily="34" charset="0"/>
            </a:rPr>
            <a:t>Only Medicare-Covered Services</a:t>
          </a:r>
          <a:endParaRPr lang="en-US" sz="2000" b="1" dirty="0">
            <a:solidFill>
              <a:schemeClr val="bg1"/>
            </a:solidFill>
            <a:latin typeface="WeblySleek UI Light" panose="020B0502040204020203" pitchFamily="34" charset="0"/>
            <a:cs typeface="WeblySleek UI Light" panose="020B0502040204020203" pitchFamily="34" charset="0"/>
          </a:endParaRPr>
        </a:p>
      </dgm:t>
    </dgm:pt>
    <dgm:pt modelId="{47035931-D510-4B73-B4DC-268C9E973203}" type="parTrans" cxnId="{DED75EB3-0FD5-491B-9E16-7BFFB8D87444}">
      <dgm:prSet/>
      <dgm:spPr/>
      <dgm:t>
        <a:bodyPr/>
        <a:lstStyle/>
        <a:p>
          <a:endParaRPr lang="en-US"/>
        </a:p>
      </dgm:t>
    </dgm:pt>
    <dgm:pt modelId="{1A422541-5F96-4561-99EE-AEB66DC91D56}" type="sibTrans" cxnId="{DED75EB3-0FD5-491B-9E16-7BFFB8D87444}">
      <dgm:prSet/>
      <dgm:spPr/>
      <dgm:t>
        <a:bodyPr/>
        <a:lstStyle/>
        <a:p>
          <a:endParaRPr lang="en-US"/>
        </a:p>
      </dgm:t>
    </dgm:pt>
    <dgm:pt modelId="{B48011DB-205A-4FED-BF54-B1B9C34E682E}" type="pres">
      <dgm:prSet presAssocID="{5522C4E1-76B3-4FFC-9704-76A5D77FCB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8C8848-9E11-4E0A-8069-098B9BAD9432}" type="pres">
      <dgm:prSet presAssocID="{34695395-F5EA-4F09-89C9-3EE97783BC7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9FB0A-F510-4E69-8F12-C5533F9746FA}" type="pres">
      <dgm:prSet presAssocID="{574ABD51-FE6A-41C3-B51D-B41201002B65}" presName="sibTrans" presStyleCnt="0"/>
      <dgm:spPr/>
    </dgm:pt>
    <dgm:pt modelId="{372870FA-676E-4E95-B28A-58D8FF2B959C}" type="pres">
      <dgm:prSet presAssocID="{F4601CDD-69EC-4336-A730-58E1B761D76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2B4D3-236A-498D-9893-E109C9BFFF1A}" type="pres">
      <dgm:prSet presAssocID="{AA13A061-F076-47E8-9D4A-E7CBE7FF81B7}" presName="sibTrans" presStyleCnt="0"/>
      <dgm:spPr/>
    </dgm:pt>
    <dgm:pt modelId="{96E69F75-1FDC-45E5-AAE7-0ED2D1634840}" type="pres">
      <dgm:prSet presAssocID="{4688D097-83DB-4D5A-881B-31570DC8F7C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CBA964-9FFF-42CE-BEA1-1819EC78593D}" type="presOf" srcId="{F4601CDD-69EC-4336-A730-58E1B761D761}" destId="{372870FA-676E-4E95-B28A-58D8FF2B959C}" srcOrd="0" destOrd="0" presId="urn:microsoft.com/office/officeart/2005/8/layout/hList6"/>
    <dgm:cxn modelId="{CA061B3A-D744-406A-AC14-3BB12C2398AF}" type="presOf" srcId="{4688D097-83DB-4D5A-881B-31570DC8F7CC}" destId="{96E69F75-1FDC-45E5-AAE7-0ED2D1634840}" srcOrd="0" destOrd="0" presId="urn:microsoft.com/office/officeart/2005/8/layout/hList6"/>
    <dgm:cxn modelId="{B42C1B80-7A95-4B6C-88AC-FF759990D2D7}" type="presOf" srcId="{34695395-F5EA-4F09-89C9-3EE97783BC70}" destId="{EF8C8848-9E11-4E0A-8069-098B9BAD9432}" srcOrd="0" destOrd="0" presId="urn:microsoft.com/office/officeart/2005/8/layout/hList6"/>
    <dgm:cxn modelId="{44DD5618-C7BC-44CB-9E17-FF35627BFB98}" srcId="{F4601CDD-69EC-4336-A730-58E1B761D761}" destId="{651D2981-282F-4500-B74D-496328BD2833}" srcOrd="0" destOrd="0" parTransId="{960FD912-D018-490D-AA14-1D2F41D62DA2}" sibTransId="{C387731B-9472-46B3-A044-C25115DA15A4}"/>
    <dgm:cxn modelId="{0591680A-32E6-4CDD-8C23-E949D9EE7BC8}" srcId="{4688D097-83DB-4D5A-881B-31570DC8F7CC}" destId="{8D3102D3-394E-422B-85DE-D3BDD0ECA657}" srcOrd="1" destOrd="0" parTransId="{E081CC6B-7F61-49DA-9C81-4B4CCB8B2102}" sibTransId="{84BBD5DA-3C3F-471B-A2D6-EB08D814DE08}"/>
    <dgm:cxn modelId="{310AAD4E-64EB-4287-B0E2-B2A5E76D6528}" srcId="{34695395-F5EA-4F09-89C9-3EE97783BC70}" destId="{4B11ABCF-3ECE-459C-9F96-0250DF74836C}" srcOrd="0" destOrd="0" parTransId="{D1084D0F-F2F8-4ABA-98E9-57808F719F31}" sibTransId="{43098251-41E3-4B8A-B51B-73C3B6FD4A77}"/>
    <dgm:cxn modelId="{C5866B82-0187-48E4-8D61-0F20CB709997}" srcId="{5522C4E1-76B3-4FFC-9704-76A5D77FCBA3}" destId="{F4601CDD-69EC-4336-A730-58E1B761D761}" srcOrd="1" destOrd="0" parTransId="{208D870A-E775-448F-B42B-95747F0C17DC}" sibTransId="{AA13A061-F076-47E8-9D4A-E7CBE7FF81B7}"/>
    <dgm:cxn modelId="{7841DB60-E31F-433C-9F18-916E2A71314E}" srcId="{5522C4E1-76B3-4FFC-9704-76A5D77FCBA3}" destId="{4688D097-83DB-4D5A-881B-31570DC8F7CC}" srcOrd="2" destOrd="0" parTransId="{816BD5FD-6CB6-4D4D-8034-3173F39B9AEE}" sibTransId="{349FAD92-1A8B-4444-9AAB-32D137EAEEF9}"/>
    <dgm:cxn modelId="{DED75EB3-0FD5-491B-9E16-7BFFB8D87444}" srcId="{34695395-F5EA-4F09-89C9-3EE97783BC70}" destId="{EAE6C338-7DBB-41E5-8F88-3E89C656B7E3}" srcOrd="1" destOrd="0" parTransId="{47035931-D510-4B73-B4DC-268C9E973203}" sibTransId="{1A422541-5F96-4561-99EE-AEB66DC91D56}"/>
    <dgm:cxn modelId="{A69B20B2-1D56-46A4-91AC-3D316E136BFF}" srcId="{4688D097-83DB-4D5A-881B-31570DC8F7CC}" destId="{5DFB1369-68C1-47D5-882F-EFC07C57B918}" srcOrd="2" destOrd="0" parTransId="{283CB290-C361-4732-9E9A-4B26DAF5A2EA}" sibTransId="{CED143F9-1832-4816-BFE2-4C28CA71F3C9}"/>
    <dgm:cxn modelId="{084EB9CF-6181-49C0-B92B-9DB091B7F053}" type="presOf" srcId="{4B11ABCF-3ECE-459C-9F96-0250DF74836C}" destId="{EF8C8848-9E11-4E0A-8069-098B9BAD9432}" srcOrd="0" destOrd="1" presId="urn:microsoft.com/office/officeart/2005/8/layout/hList6"/>
    <dgm:cxn modelId="{AD244005-A091-4B15-9CFB-8FE386E57844}" type="presOf" srcId="{5DFB1369-68C1-47D5-882F-EFC07C57B918}" destId="{96E69F75-1FDC-45E5-AAE7-0ED2D1634840}" srcOrd="0" destOrd="3" presId="urn:microsoft.com/office/officeart/2005/8/layout/hList6"/>
    <dgm:cxn modelId="{88B0BA66-7619-452C-B899-1E8E9741982B}" srcId="{4688D097-83DB-4D5A-881B-31570DC8F7CC}" destId="{D789065E-00EB-4797-83AD-9D0CAF0381B3}" srcOrd="0" destOrd="0" parTransId="{E71B1372-38E0-4143-B93A-763D410BCFAF}" sibTransId="{3CC753B5-207C-4F63-8DE4-3C77B5A4F1A4}"/>
    <dgm:cxn modelId="{610C609C-97B2-4FF2-B7BF-3987A773757F}" type="presOf" srcId="{D789065E-00EB-4797-83AD-9D0CAF0381B3}" destId="{96E69F75-1FDC-45E5-AAE7-0ED2D1634840}" srcOrd="0" destOrd="1" presId="urn:microsoft.com/office/officeart/2005/8/layout/hList6"/>
    <dgm:cxn modelId="{114F79ED-B7C5-4F9A-A8CB-47AF475FE1FA}" type="presOf" srcId="{651D2981-282F-4500-B74D-496328BD2833}" destId="{372870FA-676E-4E95-B28A-58D8FF2B959C}" srcOrd="0" destOrd="1" presId="urn:microsoft.com/office/officeart/2005/8/layout/hList6"/>
    <dgm:cxn modelId="{08FFA0B4-2D8A-4141-952D-F715638731C4}" srcId="{5522C4E1-76B3-4FFC-9704-76A5D77FCBA3}" destId="{34695395-F5EA-4F09-89C9-3EE97783BC70}" srcOrd="0" destOrd="0" parTransId="{DCDD5218-73D8-4420-B08C-2731694EC4D5}" sibTransId="{574ABD51-FE6A-41C3-B51D-B41201002B65}"/>
    <dgm:cxn modelId="{457702EE-8D2A-4946-9648-2C325206CE57}" type="presOf" srcId="{EAE6C338-7DBB-41E5-8F88-3E89C656B7E3}" destId="{EF8C8848-9E11-4E0A-8069-098B9BAD9432}" srcOrd="0" destOrd="2" presId="urn:microsoft.com/office/officeart/2005/8/layout/hList6"/>
    <dgm:cxn modelId="{4E677ADA-C428-46F4-8C0E-0382E5E8C106}" type="presOf" srcId="{5522C4E1-76B3-4FFC-9704-76A5D77FCBA3}" destId="{B48011DB-205A-4FED-BF54-B1B9C34E682E}" srcOrd="0" destOrd="0" presId="urn:microsoft.com/office/officeart/2005/8/layout/hList6"/>
    <dgm:cxn modelId="{55FA10FB-9B10-4250-962F-2F5937E4309C}" type="presOf" srcId="{8D3102D3-394E-422B-85DE-D3BDD0ECA657}" destId="{96E69F75-1FDC-45E5-AAE7-0ED2D1634840}" srcOrd="0" destOrd="2" presId="urn:microsoft.com/office/officeart/2005/8/layout/hList6"/>
    <dgm:cxn modelId="{3C036598-7799-43DD-852E-A79F8157CAD8}" type="presParOf" srcId="{B48011DB-205A-4FED-BF54-B1B9C34E682E}" destId="{EF8C8848-9E11-4E0A-8069-098B9BAD9432}" srcOrd="0" destOrd="0" presId="urn:microsoft.com/office/officeart/2005/8/layout/hList6"/>
    <dgm:cxn modelId="{04461E76-51D5-4C0C-B3A8-37A088649E91}" type="presParOf" srcId="{B48011DB-205A-4FED-BF54-B1B9C34E682E}" destId="{FF99FB0A-F510-4E69-8F12-C5533F9746FA}" srcOrd="1" destOrd="0" presId="urn:microsoft.com/office/officeart/2005/8/layout/hList6"/>
    <dgm:cxn modelId="{DF2BCF54-DCDD-4EA3-A886-5050A0B468E4}" type="presParOf" srcId="{B48011DB-205A-4FED-BF54-B1B9C34E682E}" destId="{372870FA-676E-4E95-B28A-58D8FF2B959C}" srcOrd="2" destOrd="0" presId="urn:microsoft.com/office/officeart/2005/8/layout/hList6"/>
    <dgm:cxn modelId="{03CF552D-1993-45C5-ABCF-9327C31388F7}" type="presParOf" srcId="{B48011DB-205A-4FED-BF54-B1B9C34E682E}" destId="{B622B4D3-236A-498D-9893-E109C9BFFF1A}" srcOrd="3" destOrd="0" presId="urn:microsoft.com/office/officeart/2005/8/layout/hList6"/>
    <dgm:cxn modelId="{1377CED9-A857-4BD5-962D-B33095AF6D56}" type="presParOf" srcId="{B48011DB-205A-4FED-BF54-B1B9C34E682E}" destId="{96E69F75-1FDC-45E5-AAE7-0ED2D163484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96A792-8775-5443-B166-338BB74DF717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C5EF33D-4EB6-7640-881F-619D3C1BF67F}">
      <dgm:prSet phldrT="[Text]"/>
      <dgm:spPr>
        <a:solidFill>
          <a:srgbClr val="4F3D53"/>
        </a:solidFill>
      </dgm:spPr>
      <dgm:t>
        <a:bodyPr/>
        <a:lstStyle/>
        <a:p>
          <a:endParaRPr lang="en-US" b="1" dirty="0" smtClean="0">
            <a:latin typeface="WeblySleek UI Light" panose="020B0502040204020203" pitchFamily="34" charset="0"/>
            <a:cs typeface="WeblySleek UI Light" panose="020B0502040204020203" pitchFamily="34" charset="0"/>
          </a:endParaRPr>
        </a:p>
        <a:p>
          <a:r>
            <a:rPr lang="en-US" b="1" i="0" dirty="0" smtClean="0">
              <a:latin typeface="Helvetica" charset="0"/>
              <a:ea typeface="Helvetica" charset="0"/>
              <a:cs typeface="Helvetica" charset="0"/>
            </a:rPr>
            <a:t>Private Pay</a:t>
          </a:r>
          <a:endParaRPr lang="en-US" b="1" i="0" dirty="0">
            <a:latin typeface="Helvetica" charset="0"/>
            <a:ea typeface="Helvetica" charset="0"/>
            <a:cs typeface="Helvetica" charset="0"/>
          </a:endParaRPr>
        </a:p>
      </dgm:t>
    </dgm:pt>
    <dgm:pt modelId="{C643CF26-BFB2-EB47-919A-5F041D5BC13B}" type="parTrans" cxnId="{AE0EFFDF-B0E0-6946-88C0-22BE393DFE20}">
      <dgm:prSet/>
      <dgm:spPr/>
      <dgm:t>
        <a:bodyPr/>
        <a:lstStyle/>
        <a:p>
          <a:endParaRPr lang="en-US"/>
        </a:p>
      </dgm:t>
    </dgm:pt>
    <dgm:pt modelId="{3E63E91E-EC45-0E4C-B0E1-823BFDBAE9EB}" type="sibTrans" cxnId="{AE0EFFDF-B0E0-6946-88C0-22BE393DFE20}">
      <dgm:prSet/>
      <dgm:spPr/>
      <dgm:t>
        <a:bodyPr/>
        <a:lstStyle/>
        <a:p>
          <a:endParaRPr lang="en-US"/>
        </a:p>
      </dgm:t>
    </dgm:pt>
    <dgm:pt modelId="{C24053D9-EF83-734F-827E-6DFF4F4E7E12}">
      <dgm:prSet phldrT="[Text]"/>
      <dgm:spPr>
        <a:solidFill>
          <a:srgbClr val="4F3D53"/>
        </a:solidFill>
      </dgm:spPr>
      <dgm:t>
        <a:bodyPr/>
        <a:lstStyle/>
        <a:p>
          <a:r>
            <a:rPr lang="en-US" b="1" dirty="0" smtClean="0">
              <a:latin typeface="WeblySleek UI Light" panose="020B0502040204020203" pitchFamily="34" charset="0"/>
              <a:cs typeface="WeblySleek UI Light" panose="020B0502040204020203" pitchFamily="34" charset="0"/>
            </a:rPr>
            <a:t>100% of your dollars</a:t>
          </a:r>
          <a:endParaRPr lang="en-US" b="1" dirty="0">
            <a:latin typeface="WeblySleek UI Light" panose="020B0502040204020203" pitchFamily="34" charset="0"/>
            <a:cs typeface="WeblySleek UI Light" panose="020B0502040204020203" pitchFamily="34" charset="0"/>
          </a:endParaRPr>
        </a:p>
      </dgm:t>
    </dgm:pt>
    <dgm:pt modelId="{E2121FC3-5B25-EF40-B890-E3A1128A26B9}" type="parTrans" cxnId="{63B40516-5618-C941-9DBB-AE082E3C9B84}">
      <dgm:prSet/>
      <dgm:spPr/>
      <dgm:t>
        <a:bodyPr/>
        <a:lstStyle/>
        <a:p>
          <a:endParaRPr lang="en-US"/>
        </a:p>
      </dgm:t>
    </dgm:pt>
    <dgm:pt modelId="{10774707-2295-424A-92CE-4CC21B76A7E1}" type="sibTrans" cxnId="{63B40516-5618-C941-9DBB-AE082E3C9B84}">
      <dgm:prSet/>
      <dgm:spPr/>
      <dgm:t>
        <a:bodyPr/>
        <a:lstStyle/>
        <a:p>
          <a:endParaRPr lang="en-US"/>
        </a:p>
      </dgm:t>
    </dgm:pt>
    <dgm:pt modelId="{36B87EE3-32BA-9F45-9ED2-434C9B75AC46}">
      <dgm:prSet phldrT="[Text]"/>
      <dgm:spPr>
        <a:solidFill>
          <a:srgbClr val="25AAE1"/>
        </a:solidFill>
      </dgm:spPr>
      <dgm:t>
        <a:bodyPr/>
        <a:lstStyle/>
        <a:p>
          <a:r>
            <a:rPr lang="en-US" b="1" i="0" dirty="0" smtClean="0">
              <a:latin typeface="Helvetica" charset="0"/>
              <a:ea typeface="Helvetica" charset="0"/>
              <a:cs typeface="Helvetica" charset="0"/>
            </a:rPr>
            <a:t>Medicare Plan</a:t>
          </a:r>
          <a:endParaRPr lang="en-US" b="1" i="0" dirty="0">
            <a:latin typeface="Helvetica" charset="0"/>
            <a:ea typeface="Helvetica" charset="0"/>
            <a:cs typeface="Helvetica" charset="0"/>
          </a:endParaRPr>
        </a:p>
      </dgm:t>
    </dgm:pt>
    <dgm:pt modelId="{A8E5FE39-05CE-584D-BB5A-3AA4B6C56E27}" type="parTrans" cxnId="{BB88FA0E-4460-4445-BAAD-F4B71D65AADA}">
      <dgm:prSet/>
      <dgm:spPr/>
      <dgm:t>
        <a:bodyPr/>
        <a:lstStyle/>
        <a:p>
          <a:endParaRPr lang="en-US"/>
        </a:p>
      </dgm:t>
    </dgm:pt>
    <dgm:pt modelId="{D6E8D98F-9800-FF45-B1BF-9DDAE63959D0}" type="sibTrans" cxnId="{BB88FA0E-4460-4445-BAAD-F4B71D65AADA}">
      <dgm:prSet/>
      <dgm:spPr/>
      <dgm:t>
        <a:bodyPr/>
        <a:lstStyle/>
        <a:p>
          <a:endParaRPr lang="en-US"/>
        </a:p>
      </dgm:t>
    </dgm:pt>
    <dgm:pt modelId="{A4612294-FBB1-A344-8A47-2E53132DED3E}">
      <dgm:prSet phldrT="[Text]"/>
      <dgm:spPr>
        <a:solidFill>
          <a:srgbClr val="25AAE1"/>
        </a:solidFill>
      </dgm:spPr>
      <dgm:t>
        <a:bodyPr/>
        <a:lstStyle/>
        <a:p>
          <a:r>
            <a:rPr lang="en-US" b="1" dirty="0" smtClean="0">
              <a:latin typeface="WeblySleek UI Light" panose="020B0502040204020203" pitchFamily="34" charset="0"/>
              <a:cs typeface="WeblySleek UI Light" panose="020B0502040204020203" pitchFamily="34" charset="0"/>
            </a:rPr>
            <a:t>Generally does not pay for this type of care</a:t>
          </a:r>
          <a:endParaRPr lang="en-US" b="1" dirty="0">
            <a:latin typeface="WeblySleek UI Light" panose="020B0502040204020203" pitchFamily="34" charset="0"/>
            <a:cs typeface="WeblySleek UI Light" panose="020B0502040204020203" pitchFamily="34" charset="0"/>
          </a:endParaRPr>
        </a:p>
      </dgm:t>
    </dgm:pt>
    <dgm:pt modelId="{63DEF44B-97E0-754A-896B-D8200304A753}" type="parTrans" cxnId="{096FE2A5-FFC9-904A-9C5B-5AD8171075C1}">
      <dgm:prSet/>
      <dgm:spPr/>
      <dgm:t>
        <a:bodyPr/>
        <a:lstStyle/>
        <a:p>
          <a:endParaRPr lang="en-US"/>
        </a:p>
      </dgm:t>
    </dgm:pt>
    <dgm:pt modelId="{2DDDDB2C-C98E-1749-8267-05E15FC769A8}" type="sibTrans" cxnId="{096FE2A5-FFC9-904A-9C5B-5AD8171075C1}">
      <dgm:prSet/>
      <dgm:spPr/>
      <dgm:t>
        <a:bodyPr/>
        <a:lstStyle/>
        <a:p>
          <a:endParaRPr lang="en-US"/>
        </a:p>
      </dgm:t>
    </dgm:pt>
    <dgm:pt modelId="{0C777F7C-675D-4F49-AB5B-75C61F2C4109}">
      <dgm:prSet phldrT="[Text]"/>
      <dgm:spPr>
        <a:solidFill>
          <a:schemeClr val="accent3"/>
        </a:solidFill>
      </dgm:spPr>
      <dgm:t>
        <a:bodyPr/>
        <a:lstStyle/>
        <a:p>
          <a:r>
            <a:rPr lang="en-US" b="1" i="0" dirty="0" smtClean="0">
              <a:latin typeface="Helvetica" charset="0"/>
              <a:ea typeface="Helvetica" charset="0"/>
              <a:cs typeface="Helvetica" charset="0"/>
            </a:rPr>
            <a:t>Family Members</a:t>
          </a:r>
          <a:endParaRPr lang="en-US" b="1" i="0" dirty="0">
            <a:latin typeface="Helvetica" charset="0"/>
            <a:ea typeface="Helvetica" charset="0"/>
            <a:cs typeface="Helvetica" charset="0"/>
          </a:endParaRPr>
        </a:p>
      </dgm:t>
    </dgm:pt>
    <dgm:pt modelId="{C3CFAA02-FAC0-B945-A907-D2739E08E0F7}" type="parTrans" cxnId="{3F3A4A6F-7EFC-1D40-A45B-9DDCD7CC9F4C}">
      <dgm:prSet/>
      <dgm:spPr/>
      <dgm:t>
        <a:bodyPr/>
        <a:lstStyle/>
        <a:p>
          <a:endParaRPr lang="en-US"/>
        </a:p>
      </dgm:t>
    </dgm:pt>
    <dgm:pt modelId="{F7E22466-E705-C649-A0F0-9C75F212A327}" type="sibTrans" cxnId="{3F3A4A6F-7EFC-1D40-A45B-9DDCD7CC9F4C}">
      <dgm:prSet/>
      <dgm:spPr/>
      <dgm:t>
        <a:bodyPr/>
        <a:lstStyle/>
        <a:p>
          <a:endParaRPr lang="en-US"/>
        </a:p>
      </dgm:t>
    </dgm:pt>
    <dgm:pt modelId="{9B2E6978-A6D4-A746-8AA3-FF2E01788762}">
      <dgm:prSet phldrT="[Text]"/>
      <dgm:spPr>
        <a:solidFill>
          <a:schemeClr val="accent3"/>
        </a:solidFill>
      </dgm:spPr>
      <dgm:t>
        <a:bodyPr/>
        <a:lstStyle/>
        <a:p>
          <a:r>
            <a:rPr lang="en-US" b="1" dirty="0" smtClean="0">
              <a:latin typeface="WeblySleek UI Light" panose="020B0502040204020203" pitchFamily="34" charset="0"/>
              <a:cs typeface="WeblySleek UI Light" panose="020B0502040204020203" pitchFamily="34" charset="0"/>
            </a:rPr>
            <a:t>Can be expensive and a burden on your family</a:t>
          </a:r>
          <a:endParaRPr lang="en-US" b="1" dirty="0">
            <a:latin typeface="WeblySleek UI Light" panose="020B0502040204020203" pitchFamily="34" charset="0"/>
            <a:cs typeface="WeblySleek UI Light" panose="020B0502040204020203" pitchFamily="34" charset="0"/>
          </a:endParaRPr>
        </a:p>
      </dgm:t>
    </dgm:pt>
    <dgm:pt modelId="{7912814D-FE5E-9D42-9FB9-6BC557B0A0FF}" type="parTrans" cxnId="{85F53062-AD10-B645-B3B1-FFB6D8AF3F8F}">
      <dgm:prSet/>
      <dgm:spPr/>
      <dgm:t>
        <a:bodyPr/>
        <a:lstStyle/>
        <a:p>
          <a:endParaRPr lang="en-US"/>
        </a:p>
      </dgm:t>
    </dgm:pt>
    <dgm:pt modelId="{6594CF42-6D7A-7546-ABAD-082704863751}" type="sibTrans" cxnId="{85F53062-AD10-B645-B3B1-FFB6D8AF3F8F}">
      <dgm:prSet/>
      <dgm:spPr/>
      <dgm:t>
        <a:bodyPr/>
        <a:lstStyle/>
        <a:p>
          <a:endParaRPr lang="en-US"/>
        </a:p>
      </dgm:t>
    </dgm:pt>
    <dgm:pt modelId="{1BC0FCF2-FEE0-4345-9F43-14734830389A}">
      <dgm:prSet phldrT="[Text]"/>
      <dgm:spPr>
        <a:solidFill>
          <a:srgbClr val="2B3541"/>
        </a:solidFill>
      </dgm:spPr>
      <dgm:t>
        <a:bodyPr/>
        <a:lstStyle/>
        <a:p>
          <a:r>
            <a:rPr lang="en-US" b="1" i="0" dirty="0" smtClean="0">
              <a:latin typeface="Helvetica" charset="0"/>
              <a:ea typeface="Helvetica" charset="0"/>
              <a:cs typeface="Helvetica" charset="0"/>
            </a:rPr>
            <a:t>Private Insurance</a:t>
          </a:r>
          <a:endParaRPr lang="en-US" b="1" i="0" dirty="0">
            <a:latin typeface="Helvetica" charset="0"/>
            <a:ea typeface="Helvetica" charset="0"/>
            <a:cs typeface="Helvetica" charset="0"/>
          </a:endParaRPr>
        </a:p>
      </dgm:t>
    </dgm:pt>
    <dgm:pt modelId="{F73FA57E-C0AC-FC4A-B62B-5CE0959B5802}" type="parTrans" cxnId="{68815EC0-393D-3546-B7A9-78B96A77AA73}">
      <dgm:prSet/>
      <dgm:spPr/>
      <dgm:t>
        <a:bodyPr/>
        <a:lstStyle/>
        <a:p>
          <a:endParaRPr lang="en-US"/>
        </a:p>
      </dgm:t>
    </dgm:pt>
    <dgm:pt modelId="{75E9044E-70CA-B449-9F77-CE8B44BF2072}" type="sibTrans" cxnId="{68815EC0-393D-3546-B7A9-78B96A77AA73}">
      <dgm:prSet/>
      <dgm:spPr/>
      <dgm:t>
        <a:bodyPr/>
        <a:lstStyle/>
        <a:p>
          <a:endParaRPr lang="en-US"/>
        </a:p>
      </dgm:t>
    </dgm:pt>
    <dgm:pt modelId="{320615C5-CA7E-7547-86C2-F80A3C8AD77D}">
      <dgm:prSet phldrT="[Text]"/>
      <dgm:spPr>
        <a:solidFill>
          <a:srgbClr val="2B3541"/>
        </a:solidFill>
      </dgm:spPr>
      <dgm:t>
        <a:bodyPr/>
        <a:lstStyle/>
        <a:p>
          <a:r>
            <a:rPr lang="en-US" b="1" smtClean="0">
              <a:latin typeface="WeblySleek UI Light" panose="020B0502040204020203" pitchFamily="34" charset="0"/>
              <a:cs typeface="WeblySleek UI Light" panose="020B0502040204020203" pitchFamily="34" charset="0"/>
            </a:rPr>
            <a:t>Today’s policies </a:t>
          </a:r>
          <a:r>
            <a:rPr lang="en-US" b="1" dirty="0" smtClean="0">
              <a:latin typeface="WeblySleek UI Light" panose="020B0502040204020203" pitchFamily="34" charset="0"/>
              <a:cs typeface="WeblySleek UI Light" panose="020B0502040204020203" pitchFamily="34" charset="0"/>
            </a:rPr>
            <a:t>are affordable and can be tailored to fit any budget</a:t>
          </a:r>
          <a:endParaRPr lang="en-US" b="1" dirty="0">
            <a:latin typeface="WeblySleek UI Light" panose="020B0502040204020203" pitchFamily="34" charset="0"/>
            <a:cs typeface="WeblySleek UI Light" panose="020B0502040204020203" pitchFamily="34" charset="0"/>
          </a:endParaRPr>
        </a:p>
      </dgm:t>
    </dgm:pt>
    <dgm:pt modelId="{DEBA68DF-6EC9-6541-9E83-172E4060253B}" type="parTrans" cxnId="{9A04974C-0AB0-1445-98AD-3C421A9A4CD2}">
      <dgm:prSet/>
      <dgm:spPr/>
      <dgm:t>
        <a:bodyPr/>
        <a:lstStyle/>
        <a:p>
          <a:endParaRPr lang="en-US"/>
        </a:p>
      </dgm:t>
    </dgm:pt>
    <dgm:pt modelId="{CE8605B5-80DF-814B-88E4-AA44D701C974}" type="sibTrans" cxnId="{9A04974C-0AB0-1445-98AD-3C421A9A4CD2}">
      <dgm:prSet/>
      <dgm:spPr/>
      <dgm:t>
        <a:bodyPr/>
        <a:lstStyle/>
        <a:p>
          <a:endParaRPr lang="en-US"/>
        </a:p>
      </dgm:t>
    </dgm:pt>
    <dgm:pt modelId="{1C034F4D-ECD3-48F6-AC3B-079855BC8C5E}" type="pres">
      <dgm:prSet presAssocID="{AC96A792-8775-5443-B166-338BB74DF7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140450-7F1B-4799-A216-B5727D1D1EC4}" type="pres">
      <dgm:prSet presAssocID="{AC5EF33D-4EB6-7640-881F-619D3C1BF67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935E5-86E2-4A47-81F3-F3344247A17D}" type="pres">
      <dgm:prSet presAssocID="{3E63E91E-EC45-0E4C-B0E1-823BFDBAE9EB}" presName="sibTrans" presStyleCnt="0"/>
      <dgm:spPr/>
      <dgm:t>
        <a:bodyPr/>
        <a:lstStyle/>
        <a:p>
          <a:endParaRPr lang="en-US"/>
        </a:p>
      </dgm:t>
    </dgm:pt>
    <dgm:pt modelId="{9310FD7D-1FE2-4BF0-95B4-38B1835E91D6}" type="pres">
      <dgm:prSet presAssocID="{36B87EE3-32BA-9F45-9ED2-434C9B75AC4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8A19E-D53D-4850-8FB4-43DA120286E8}" type="pres">
      <dgm:prSet presAssocID="{D6E8D98F-9800-FF45-B1BF-9DDAE63959D0}" presName="sibTrans" presStyleCnt="0"/>
      <dgm:spPr/>
      <dgm:t>
        <a:bodyPr/>
        <a:lstStyle/>
        <a:p>
          <a:endParaRPr lang="en-US"/>
        </a:p>
      </dgm:t>
    </dgm:pt>
    <dgm:pt modelId="{77DEF610-830C-4840-BFF1-6640B33D7BC3}" type="pres">
      <dgm:prSet presAssocID="{0C777F7C-675D-4F49-AB5B-75C61F2C410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B555F-4220-44E8-95C9-02E1FBA97667}" type="pres">
      <dgm:prSet presAssocID="{F7E22466-E705-C649-A0F0-9C75F212A327}" presName="sibTrans" presStyleCnt="0"/>
      <dgm:spPr/>
      <dgm:t>
        <a:bodyPr/>
        <a:lstStyle/>
        <a:p>
          <a:endParaRPr lang="en-US"/>
        </a:p>
      </dgm:t>
    </dgm:pt>
    <dgm:pt modelId="{8FCBBCCF-6757-410D-81CA-30F8DF6D132A}" type="pres">
      <dgm:prSet presAssocID="{1BC0FCF2-FEE0-4345-9F43-14734830389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8AB6C9-8AF6-4343-80F1-517AE5AD8D8A}" type="presOf" srcId="{320615C5-CA7E-7547-86C2-F80A3C8AD77D}" destId="{8FCBBCCF-6757-410D-81CA-30F8DF6D132A}" srcOrd="0" destOrd="1" presId="urn:microsoft.com/office/officeart/2005/8/layout/hList6"/>
    <dgm:cxn modelId="{5EB65BA3-0C5C-46C8-B14F-D515DC6B4053}" type="presOf" srcId="{C24053D9-EF83-734F-827E-6DFF4F4E7E12}" destId="{D2140450-7F1B-4799-A216-B5727D1D1EC4}" srcOrd="0" destOrd="1" presId="urn:microsoft.com/office/officeart/2005/8/layout/hList6"/>
    <dgm:cxn modelId="{85F53062-AD10-B645-B3B1-FFB6D8AF3F8F}" srcId="{0C777F7C-675D-4F49-AB5B-75C61F2C4109}" destId="{9B2E6978-A6D4-A746-8AA3-FF2E01788762}" srcOrd="0" destOrd="0" parTransId="{7912814D-FE5E-9D42-9FB9-6BC557B0A0FF}" sibTransId="{6594CF42-6D7A-7546-ABAD-082704863751}"/>
    <dgm:cxn modelId="{AE0EFFDF-B0E0-6946-88C0-22BE393DFE20}" srcId="{AC96A792-8775-5443-B166-338BB74DF717}" destId="{AC5EF33D-4EB6-7640-881F-619D3C1BF67F}" srcOrd="0" destOrd="0" parTransId="{C643CF26-BFB2-EB47-919A-5F041D5BC13B}" sibTransId="{3E63E91E-EC45-0E4C-B0E1-823BFDBAE9EB}"/>
    <dgm:cxn modelId="{B8F717CA-10F8-4C8A-9937-76E52F953425}" type="presOf" srcId="{A4612294-FBB1-A344-8A47-2E53132DED3E}" destId="{9310FD7D-1FE2-4BF0-95B4-38B1835E91D6}" srcOrd="0" destOrd="1" presId="urn:microsoft.com/office/officeart/2005/8/layout/hList6"/>
    <dgm:cxn modelId="{9A04974C-0AB0-1445-98AD-3C421A9A4CD2}" srcId="{1BC0FCF2-FEE0-4345-9F43-14734830389A}" destId="{320615C5-CA7E-7547-86C2-F80A3C8AD77D}" srcOrd="0" destOrd="0" parTransId="{DEBA68DF-6EC9-6541-9E83-172E4060253B}" sibTransId="{CE8605B5-80DF-814B-88E4-AA44D701C974}"/>
    <dgm:cxn modelId="{325681A4-DDB3-4D48-B6D9-386ABA01D193}" type="presOf" srcId="{36B87EE3-32BA-9F45-9ED2-434C9B75AC46}" destId="{9310FD7D-1FE2-4BF0-95B4-38B1835E91D6}" srcOrd="0" destOrd="0" presId="urn:microsoft.com/office/officeart/2005/8/layout/hList6"/>
    <dgm:cxn modelId="{BB88FA0E-4460-4445-BAAD-F4B71D65AADA}" srcId="{AC96A792-8775-5443-B166-338BB74DF717}" destId="{36B87EE3-32BA-9F45-9ED2-434C9B75AC46}" srcOrd="1" destOrd="0" parTransId="{A8E5FE39-05CE-584D-BB5A-3AA4B6C56E27}" sibTransId="{D6E8D98F-9800-FF45-B1BF-9DDAE63959D0}"/>
    <dgm:cxn modelId="{63B40516-5618-C941-9DBB-AE082E3C9B84}" srcId="{AC5EF33D-4EB6-7640-881F-619D3C1BF67F}" destId="{C24053D9-EF83-734F-827E-6DFF4F4E7E12}" srcOrd="0" destOrd="0" parTransId="{E2121FC3-5B25-EF40-B890-E3A1128A26B9}" sibTransId="{10774707-2295-424A-92CE-4CC21B76A7E1}"/>
    <dgm:cxn modelId="{4668651D-8482-4A64-8686-2B9D88B7613B}" type="presOf" srcId="{AC5EF33D-4EB6-7640-881F-619D3C1BF67F}" destId="{D2140450-7F1B-4799-A216-B5727D1D1EC4}" srcOrd="0" destOrd="0" presId="urn:microsoft.com/office/officeart/2005/8/layout/hList6"/>
    <dgm:cxn modelId="{A63EA91C-F686-40F6-9E32-3634790ADF80}" type="presOf" srcId="{9B2E6978-A6D4-A746-8AA3-FF2E01788762}" destId="{77DEF610-830C-4840-BFF1-6640B33D7BC3}" srcOrd="0" destOrd="1" presId="urn:microsoft.com/office/officeart/2005/8/layout/hList6"/>
    <dgm:cxn modelId="{68815EC0-393D-3546-B7A9-78B96A77AA73}" srcId="{AC96A792-8775-5443-B166-338BB74DF717}" destId="{1BC0FCF2-FEE0-4345-9F43-14734830389A}" srcOrd="3" destOrd="0" parTransId="{F73FA57E-C0AC-FC4A-B62B-5CE0959B5802}" sibTransId="{75E9044E-70CA-B449-9F77-CE8B44BF2072}"/>
    <dgm:cxn modelId="{1DDD1293-8B92-4710-ABC4-C44465680607}" type="presOf" srcId="{1BC0FCF2-FEE0-4345-9F43-14734830389A}" destId="{8FCBBCCF-6757-410D-81CA-30F8DF6D132A}" srcOrd="0" destOrd="0" presId="urn:microsoft.com/office/officeart/2005/8/layout/hList6"/>
    <dgm:cxn modelId="{3F3A4A6F-7EFC-1D40-A45B-9DDCD7CC9F4C}" srcId="{AC96A792-8775-5443-B166-338BB74DF717}" destId="{0C777F7C-675D-4F49-AB5B-75C61F2C4109}" srcOrd="2" destOrd="0" parTransId="{C3CFAA02-FAC0-B945-A907-D2739E08E0F7}" sibTransId="{F7E22466-E705-C649-A0F0-9C75F212A327}"/>
    <dgm:cxn modelId="{E49AEEDB-C405-4A36-890C-4A4625975537}" type="presOf" srcId="{0C777F7C-675D-4F49-AB5B-75C61F2C4109}" destId="{77DEF610-830C-4840-BFF1-6640B33D7BC3}" srcOrd="0" destOrd="0" presId="urn:microsoft.com/office/officeart/2005/8/layout/hList6"/>
    <dgm:cxn modelId="{83370009-D42D-4FDC-9DE3-EDD561B74C00}" type="presOf" srcId="{AC96A792-8775-5443-B166-338BB74DF717}" destId="{1C034F4D-ECD3-48F6-AC3B-079855BC8C5E}" srcOrd="0" destOrd="0" presId="urn:microsoft.com/office/officeart/2005/8/layout/hList6"/>
    <dgm:cxn modelId="{096FE2A5-FFC9-904A-9C5B-5AD8171075C1}" srcId="{36B87EE3-32BA-9F45-9ED2-434C9B75AC46}" destId="{A4612294-FBB1-A344-8A47-2E53132DED3E}" srcOrd="0" destOrd="0" parTransId="{63DEF44B-97E0-754A-896B-D8200304A753}" sibTransId="{2DDDDB2C-C98E-1749-8267-05E15FC769A8}"/>
    <dgm:cxn modelId="{E62F48A7-9400-4583-93B6-834FACC7C8E2}" type="presParOf" srcId="{1C034F4D-ECD3-48F6-AC3B-079855BC8C5E}" destId="{D2140450-7F1B-4799-A216-B5727D1D1EC4}" srcOrd="0" destOrd="0" presId="urn:microsoft.com/office/officeart/2005/8/layout/hList6"/>
    <dgm:cxn modelId="{E60823E3-C4B4-4302-827C-0441F1DD3443}" type="presParOf" srcId="{1C034F4D-ECD3-48F6-AC3B-079855BC8C5E}" destId="{F12935E5-86E2-4A47-81F3-F3344247A17D}" srcOrd="1" destOrd="0" presId="urn:microsoft.com/office/officeart/2005/8/layout/hList6"/>
    <dgm:cxn modelId="{883ACF90-9F7C-4154-8A5E-2E254DA29D88}" type="presParOf" srcId="{1C034F4D-ECD3-48F6-AC3B-079855BC8C5E}" destId="{9310FD7D-1FE2-4BF0-95B4-38B1835E91D6}" srcOrd="2" destOrd="0" presId="urn:microsoft.com/office/officeart/2005/8/layout/hList6"/>
    <dgm:cxn modelId="{F7CED1FF-D703-4243-AB59-4EAC88520DAF}" type="presParOf" srcId="{1C034F4D-ECD3-48F6-AC3B-079855BC8C5E}" destId="{72F8A19E-D53D-4850-8FB4-43DA120286E8}" srcOrd="3" destOrd="0" presId="urn:microsoft.com/office/officeart/2005/8/layout/hList6"/>
    <dgm:cxn modelId="{38668EE7-70AC-4087-B688-E1DE9D468EC3}" type="presParOf" srcId="{1C034F4D-ECD3-48F6-AC3B-079855BC8C5E}" destId="{77DEF610-830C-4840-BFF1-6640B33D7BC3}" srcOrd="4" destOrd="0" presId="urn:microsoft.com/office/officeart/2005/8/layout/hList6"/>
    <dgm:cxn modelId="{71A65468-DE88-45AB-92F5-A847C624F737}" type="presParOf" srcId="{1C034F4D-ECD3-48F6-AC3B-079855BC8C5E}" destId="{EAAB555F-4220-44E8-95C9-02E1FBA97667}" srcOrd="5" destOrd="0" presId="urn:microsoft.com/office/officeart/2005/8/layout/hList6"/>
    <dgm:cxn modelId="{6A1D5FF1-F108-4730-949B-AD96834B459E}" type="presParOf" srcId="{1C034F4D-ECD3-48F6-AC3B-079855BC8C5E}" destId="{8FCBBCCF-6757-410D-81CA-30F8DF6D132A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C8848-9E11-4E0A-8069-098B9BAD9432}">
      <dsp:nvSpPr>
        <dsp:cNvPr id="0" name=""/>
        <dsp:cNvSpPr/>
      </dsp:nvSpPr>
      <dsp:spPr>
        <a:xfrm rot="16200000">
          <a:off x="-708035" y="709322"/>
          <a:ext cx="4767279" cy="3348633"/>
        </a:xfrm>
        <a:prstGeom prst="flowChartManualOperation">
          <a:avLst/>
        </a:prstGeom>
        <a:solidFill>
          <a:srgbClr val="4F3D53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>
            <a:latin typeface="WeblySleek UI Light" panose="020B0502040204020203" pitchFamily="34" charset="0"/>
            <a:cs typeface="WeblySleek UI Light" panose="020B0502040204020203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Helvetica" charset="0"/>
              <a:ea typeface="Helvetica" charset="0"/>
              <a:cs typeface="Helvetica" charset="0"/>
            </a:rPr>
            <a:t>Medicare Reimburses Hospital</a:t>
          </a:r>
          <a:endParaRPr lang="en-US" sz="2000" b="1" i="0" kern="1200" dirty="0">
            <a:latin typeface="Helvetica" charset="0"/>
            <a:ea typeface="Helvetica" charset="0"/>
            <a:cs typeface="Helvetica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bg1"/>
              </a:solidFill>
              <a:latin typeface="WeblySleek UI Light" panose="020B0502040204020203" pitchFamily="34" charset="0"/>
              <a:cs typeface="WeblySleek UI Light" panose="020B0502040204020203" pitchFamily="34" charset="0"/>
            </a:rPr>
            <a:t>Predetermined, Fixed Amount</a:t>
          </a:r>
          <a:endParaRPr lang="en-US" sz="2000" b="1" kern="1200" dirty="0">
            <a:solidFill>
              <a:schemeClr val="bg1"/>
            </a:solidFill>
            <a:latin typeface="WeblySleek UI Light" panose="020B0502040204020203" pitchFamily="34" charset="0"/>
            <a:cs typeface="WeblySleek UI Light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bg1"/>
              </a:solidFill>
              <a:latin typeface="WeblySleek UI Light" panose="020B0502040204020203" pitchFamily="34" charset="0"/>
              <a:cs typeface="WeblySleek UI Light" panose="020B0502040204020203" pitchFamily="34" charset="0"/>
            </a:rPr>
            <a:t>Only Medicare-Covered Services</a:t>
          </a:r>
          <a:endParaRPr lang="en-US" sz="2000" b="1" kern="1200" dirty="0">
            <a:solidFill>
              <a:schemeClr val="bg1"/>
            </a:solidFill>
            <a:latin typeface="WeblySleek UI Light" panose="020B0502040204020203" pitchFamily="34" charset="0"/>
            <a:cs typeface="WeblySleek UI Light" panose="020B0502040204020203" pitchFamily="34" charset="0"/>
          </a:endParaRPr>
        </a:p>
      </dsp:txBody>
      <dsp:txXfrm rot="5400000">
        <a:off x="1288" y="953455"/>
        <a:ext cx="3348633" cy="2860367"/>
      </dsp:txXfrm>
    </dsp:sp>
    <dsp:sp modelId="{372870FA-676E-4E95-B28A-58D8FF2B959C}">
      <dsp:nvSpPr>
        <dsp:cNvPr id="0" name=""/>
        <dsp:cNvSpPr/>
      </dsp:nvSpPr>
      <dsp:spPr>
        <a:xfrm rot="16200000">
          <a:off x="2891745" y="709322"/>
          <a:ext cx="4767279" cy="3348633"/>
        </a:xfrm>
        <a:prstGeom prst="flowChartManualOperation">
          <a:avLst/>
        </a:prstGeom>
        <a:solidFill>
          <a:srgbClr val="25AAE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>
            <a:latin typeface="WeblySleek UI Light" panose="020B0502040204020203" pitchFamily="34" charset="0"/>
            <a:cs typeface="WeblySleek UI Light" panose="020B0502040204020203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Helvetica" charset="0"/>
              <a:ea typeface="Helvetica" charset="0"/>
              <a:cs typeface="Helvetica" charset="0"/>
            </a:rPr>
            <a:t>Medicare Provides Incentives</a:t>
          </a:r>
          <a:endParaRPr lang="en-US" sz="2000" b="1" i="0" kern="1200" dirty="0">
            <a:latin typeface="Helvetica" charset="0"/>
            <a:ea typeface="Helvetica" charset="0"/>
            <a:cs typeface="Helvetica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bg1"/>
              </a:solidFill>
              <a:latin typeface="WeblySleek UI Light" panose="020B0502040204020203" pitchFamily="34" charset="0"/>
              <a:cs typeface="WeblySleek UI Light" panose="020B0502040204020203" pitchFamily="34" charset="0"/>
            </a:rPr>
            <a:t>Hospitals Serving Patients Efficiently</a:t>
          </a:r>
          <a:endParaRPr lang="en-US" sz="2000" b="1" kern="1200" dirty="0">
            <a:solidFill>
              <a:schemeClr val="bg1"/>
            </a:solidFill>
            <a:latin typeface="WeblySleek UI Light" panose="020B0502040204020203" pitchFamily="34" charset="0"/>
            <a:cs typeface="WeblySleek UI Light" panose="020B0502040204020203" pitchFamily="34" charset="0"/>
          </a:endParaRPr>
        </a:p>
      </dsp:txBody>
      <dsp:txXfrm rot="5400000">
        <a:off x="3601068" y="953455"/>
        <a:ext cx="3348633" cy="2860367"/>
      </dsp:txXfrm>
    </dsp:sp>
    <dsp:sp modelId="{96E69F75-1FDC-45E5-AAE7-0ED2D1634840}">
      <dsp:nvSpPr>
        <dsp:cNvPr id="0" name=""/>
        <dsp:cNvSpPr/>
      </dsp:nvSpPr>
      <dsp:spPr>
        <a:xfrm rot="16200000">
          <a:off x="6491526" y="709322"/>
          <a:ext cx="4767279" cy="3348633"/>
        </a:xfrm>
        <a:prstGeom prst="flowChartManualOperation">
          <a:avLst/>
        </a:prstGeom>
        <a:solidFill>
          <a:srgbClr val="2B354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smtClean="0">
              <a:latin typeface="Helvetica" charset="0"/>
              <a:ea typeface="Helvetica" charset="0"/>
              <a:cs typeface="Helvetica" charset="0"/>
            </a:rPr>
            <a:t>Results In…</a:t>
          </a:r>
          <a:endParaRPr lang="en-US" sz="2800" b="1" i="0" kern="1200" dirty="0">
            <a:latin typeface="Helvetica" charset="0"/>
            <a:ea typeface="Helvetica" charset="0"/>
            <a:cs typeface="Helvetica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bg1"/>
              </a:solidFill>
              <a:latin typeface="WeblySleek UI Light" panose="020B0502040204020203" pitchFamily="34" charset="0"/>
              <a:cs typeface="WeblySleek UI Light" panose="020B0502040204020203" pitchFamily="34" charset="0"/>
            </a:rPr>
            <a:t>Shorter Stays at the Hospital</a:t>
          </a:r>
          <a:endParaRPr lang="en-US" sz="2000" b="1" kern="1200" dirty="0">
            <a:solidFill>
              <a:schemeClr val="bg1"/>
            </a:solidFill>
            <a:latin typeface="WeblySleek UI Light" panose="020B0502040204020203" pitchFamily="34" charset="0"/>
            <a:cs typeface="WeblySleek UI Light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bg1"/>
              </a:solidFill>
              <a:latin typeface="WeblySleek UI Light" panose="020B0502040204020203" pitchFamily="34" charset="0"/>
              <a:cs typeface="WeblySleek UI Light" panose="020B0502040204020203" pitchFamily="34" charset="0"/>
            </a:rPr>
            <a:t>Increases in Home Health Care</a:t>
          </a:r>
          <a:endParaRPr lang="en-US" sz="2000" b="1" kern="1200" dirty="0">
            <a:solidFill>
              <a:schemeClr val="bg1"/>
            </a:solidFill>
            <a:latin typeface="WeblySleek UI Light" panose="020B0502040204020203" pitchFamily="34" charset="0"/>
            <a:cs typeface="WeblySleek UI Light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bg1"/>
              </a:solidFill>
              <a:latin typeface="WeblySleek UI Light" panose="020B0502040204020203" pitchFamily="34" charset="0"/>
              <a:cs typeface="WeblySleek UI Light" panose="020B0502040204020203" pitchFamily="34" charset="0"/>
            </a:rPr>
            <a:t>Increases in Skilled Nursing</a:t>
          </a:r>
          <a:endParaRPr lang="en-US" sz="2000" b="1" kern="1200" dirty="0">
            <a:solidFill>
              <a:schemeClr val="bg1"/>
            </a:solidFill>
            <a:latin typeface="WeblySleek UI Light" panose="020B0502040204020203" pitchFamily="34" charset="0"/>
            <a:cs typeface="WeblySleek UI Light" panose="020B0502040204020203" pitchFamily="34" charset="0"/>
          </a:endParaRPr>
        </a:p>
      </dsp:txBody>
      <dsp:txXfrm rot="5400000">
        <a:off x="7200849" y="953455"/>
        <a:ext cx="3348633" cy="28603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40450-7F1B-4799-A216-B5727D1D1EC4}">
      <dsp:nvSpPr>
        <dsp:cNvPr id="0" name=""/>
        <dsp:cNvSpPr/>
      </dsp:nvSpPr>
      <dsp:spPr>
        <a:xfrm rot="16200000">
          <a:off x="-1016059" y="1018565"/>
          <a:ext cx="4495800" cy="2458669"/>
        </a:xfrm>
        <a:prstGeom prst="flowChartManualOperation">
          <a:avLst/>
        </a:prstGeom>
        <a:solidFill>
          <a:srgbClr val="4F3D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664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b="1" kern="1200" dirty="0" smtClean="0">
            <a:latin typeface="WeblySleek UI Light" panose="020B0502040204020203" pitchFamily="34" charset="0"/>
            <a:cs typeface="WeblySleek UI Light" panose="020B0502040204020203" pitchFamily="34" charset="0"/>
          </a:endParaRP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i="0" kern="1200" dirty="0" smtClean="0">
              <a:latin typeface="Helvetica" charset="0"/>
              <a:ea typeface="Helvetica" charset="0"/>
              <a:cs typeface="Helvetica" charset="0"/>
            </a:rPr>
            <a:t>Private Pay</a:t>
          </a:r>
          <a:endParaRPr lang="en-US" sz="2700" b="1" i="0" kern="1200" dirty="0">
            <a:latin typeface="Helvetica" charset="0"/>
            <a:ea typeface="Helvetica" charset="0"/>
            <a:cs typeface="Helvetica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latin typeface="WeblySleek UI Light" panose="020B0502040204020203" pitchFamily="34" charset="0"/>
              <a:cs typeface="WeblySleek UI Light" panose="020B0502040204020203" pitchFamily="34" charset="0"/>
            </a:rPr>
            <a:t>100% of your dollars</a:t>
          </a:r>
          <a:endParaRPr lang="en-US" sz="2100" b="1" kern="1200" dirty="0">
            <a:latin typeface="WeblySleek UI Light" panose="020B0502040204020203" pitchFamily="34" charset="0"/>
            <a:cs typeface="WeblySleek UI Light" panose="020B0502040204020203" pitchFamily="34" charset="0"/>
          </a:endParaRPr>
        </a:p>
      </dsp:txBody>
      <dsp:txXfrm rot="5400000">
        <a:off x="2506" y="899160"/>
        <a:ext cx="2458669" cy="2697480"/>
      </dsp:txXfrm>
    </dsp:sp>
    <dsp:sp modelId="{9310FD7D-1FE2-4BF0-95B4-38B1835E91D6}">
      <dsp:nvSpPr>
        <dsp:cNvPr id="0" name=""/>
        <dsp:cNvSpPr/>
      </dsp:nvSpPr>
      <dsp:spPr>
        <a:xfrm rot="16200000">
          <a:off x="1627010" y="1018565"/>
          <a:ext cx="4495800" cy="2458669"/>
        </a:xfrm>
        <a:prstGeom prst="flowChartManualOperation">
          <a:avLst/>
        </a:prstGeom>
        <a:solidFill>
          <a:srgbClr val="25AAE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664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i="0" kern="1200" dirty="0" smtClean="0">
              <a:latin typeface="Helvetica" charset="0"/>
              <a:ea typeface="Helvetica" charset="0"/>
              <a:cs typeface="Helvetica" charset="0"/>
            </a:rPr>
            <a:t>Medicare Plan</a:t>
          </a:r>
          <a:endParaRPr lang="en-US" sz="2700" b="1" i="0" kern="1200" dirty="0">
            <a:latin typeface="Helvetica" charset="0"/>
            <a:ea typeface="Helvetica" charset="0"/>
            <a:cs typeface="Helvetica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latin typeface="WeblySleek UI Light" panose="020B0502040204020203" pitchFamily="34" charset="0"/>
              <a:cs typeface="WeblySleek UI Light" panose="020B0502040204020203" pitchFamily="34" charset="0"/>
            </a:rPr>
            <a:t>Generally does not pay for this type of care</a:t>
          </a:r>
          <a:endParaRPr lang="en-US" sz="2100" b="1" kern="1200" dirty="0">
            <a:latin typeface="WeblySleek UI Light" panose="020B0502040204020203" pitchFamily="34" charset="0"/>
            <a:cs typeface="WeblySleek UI Light" panose="020B0502040204020203" pitchFamily="34" charset="0"/>
          </a:endParaRPr>
        </a:p>
      </dsp:txBody>
      <dsp:txXfrm rot="5400000">
        <a:off x="2645575" y="899160"/>
        <a:ext cx="2458669" cy="2697480"/>
      </dsp:txXfrm>
    </dsp:sp>
    <dsp:sp modelId="{77DEF610-830C-4840-BFF1-6640B33D7BC3}">
      <dsp:nvSpPr>
        <dsp:cNvPr id="0" name=""/>
        <dsp:cNvSpPr/>
      </dsp:nvSpPr>
      <dsp:spPr>
        <a:xfrm rot="16200000">
          <a:off x="4270080" y="1018565"/>
          <a:ext cx="4495800" cy="2458669"/>
        </a:xfrm>
        <a:prstGeom prst="flowChartManualOperation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664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i="0" kern="1200" dirty="0" smtClean="0">
              <a:latin typeface="Helvetica" charset="0"/>
              <a:ea typeface="Helvetica" charset="0"/>
              <a:cs typeface="Helvetica" charset="0"/>
            </a:rPr>
            <a:t>Family Members</a:t>
          </a:r>
          <a:endParaRPr lang="en-US" sz="2700" b="1" i="0" kern="1200" dirty="0">
            <a:latin typeface="Helvetica" charset="0"/>
            <a:ea typeface="Helvetica" charset="0"/>
            <a:cs typeface="Helvetica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latin typeface="WeblySleek UI Light" panose="020B0502040204020203" pitchFamily="34" charset="0"/>
              <a:cs typeface="WeblySleek UI Light" panose="020B0502040204020203" pitchFamily="34" charset="0"/>
            </a:rPr>
            <a:t>Can be expensive and a burden on your family</a:t>
          </a:r>
          <a:endParaRPr lang="en-US" sz="2100" b="1" kern="1200" dirty="0">
            <a:latin typeface="WeblySleek UI Light" panose="020B0502040204020203" pitchFamily="34" charset="0"/>
            <a:cs typeface="WeblySleek UI Light" panose="020B0502040204020203" pitchFamily="34" charset="0"/>
          </a:endParaRPr>
        </a:p>
      </dsp:txBody>
      <dsp:txXfrm rot="5400000">
        <a:off x="5288645" y="899160"/>
        <a:ext cx="2458669" cy="2697480"/>
      </dsp:txXfrm>
    </dsp:sp>
    <dsp:sp modelId="{8FCBBCCF-6757-410D-81CA-30F8DF6D132A}">
      <dsp:nvSpPr>
        <dsp:cNvPr id="0" name=""/>
        <dsp:cNvSpPr/>
      </dsp:nvSpPr>
      <dsp:spPr>
        <a:xfrm rot="16200000">
          <a:off x="6913150" y="1018565"/>
          <a:ext cx="4495800" cy="2458669"/>
        </a:xfrm>
        <a:prstGeom prst="flowChartManualOperation">
          <a:avLst/>
        </a:prstGeom>
        <a:solidFill>
          <a:srgbClr val="2B35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664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i="0" kern="1200" dirty="0" smtClean="0">
              <a:latin typeface="Helvetica" charset="0"/>
              <a:ea typeface="Helvetica" charset="0"/>
              <a:cs typeface="Helvetica" charset="0"/>
            </a:rPr>
            <a:t>Private Insurance</a:t>
          </a:r>
          <a:endParaRPr lang="en-US" sz="2700" b="1" i="0" kern="1200" dirty="0">
            <a:latin typeface="Helvetica" charset="0"/>
            <a:ea typeface="Helvetica" charset="0"/>
            <a:cs typeface="Helvetica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smtClean="0">
              <a:latin typeface="WeblySleek UI Light" panose="020B0502040204020203" pitchFamily="34" charset="0"/>
              <a:cs typeface="WeblySleek UI Light" panose="020B0502040204020203" pitchFamily="34" charset="0"/>
            </a:rPr>
            <a:t>Today’s policies </a:t>
          </a:r>
          <a:r>
            <a:rPr lang="en-US" sz="2100" b="1" kern="1200" dirty="0" smtClean="0">
              <a:latin typeface="WeblySleek UI Light" panose="020B0502040204020203" pitchFamily="34" charset="0"/>
              <a:cs typeface="WeblySleek UI Light" panose="020B0502040204020203" pitchFamily="34" charset="0"/>
            </a:rPr>
            <a:t>are affordable and can be tailored to fit any budget</a:t>
          </a:r>
          <a:endParaRPr lang="en-US" sz="2100" b="1" kern="1200" dirty="0">
            <a:latin typeface="WeblySleek UI Light" panose="020B0502040204020203" pitchFamily="34" charset="0"/>
            <a:cs typeface="WeblySleek UI Light" panose="020B0502040204020203" pitchFamily="34" charset="0"/>
          </a:endParaRPr>
        </a:p>
      </dsp:txBody>
      <dsp:txXfrm rot="5400000">
        <a:off x="7931715" y="899160"/>
        <a:ext cx="2458669" cy="2697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4FABF-C33B-40FA-B088-5F2C9732FCFD}" type="datetimeFigureOut">
              <a:rPr lang="en-US" smtClean="0"/>
              <a:t>12/7/16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2F7B7-333A-4DB5-8715-4F959CAA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5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2F7B7-333A-4DB5-8715-4F959CAA09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4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accuracy and reliability of stats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2F7B7-333A-4DB5-8715-4F959CAA09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35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2F7B7-333A-4DB5-8715-4F959CAA09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59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 all</a:t>
            </a:r>
            <a:r>
              <a:rPr lang="en-US" baseline="0" dirty="0" smtClean="0"/>
              <a:t> CSG </a:t>
            </a:r>
            <a:r>
              <a:rPr lang="en-US" baseline="0" smtClean="0"/>
              <a:t>tool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2F7B7-333A-4DB5-8715-4F959CAA093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42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FE5E-4E34-4BC1-8C7D-3E7F2EEDFACB}" type="datetimeFigureOut">
              <a:rPr lang="en-US" smtClean="0"/>
              <a:t>12/7/16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3C9E-95C8-495A-B6D3-B963F9508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0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FE5E-4E34-4BC1-8C7D-3E7F2EEDFACB}" type="datetimeFigureOut">
              <a:rPr lang="en-US" smtClean="0"/>
              <a:t>12/7/16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3C9E-95C8-495A-B6D3-B963F9508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9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FE5E-4E34-4BC1-8C7D-3E7F2EEDFACB}" type="datetimeFigureOut">
              <a:rPr lang="en-US" smtClean="0"/>
              <a:t>12/7/16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3C9E-95C8-495A-B6D3-B963F9508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46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FE5E-4E34-4BC1-8C7D-3E7F2EEDFACB}" type="datetimeFigureOut">
              <a:rPr lang="en-US" smtClean="0"/>
              <a:t>12/7/16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3C9E-95C8-495A-B6D3-B963F9508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93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FE5E-4E34-4BC1-8C7D-3E7F2EEDFACB}" type="datetimeFigureOut">
              <a:rPr lang="en-US" smtClean="0"/>
              <a:t>12/7/16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3C9E-95C8-495A-B6D3-B963F9508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7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FE5E-4E34-4BC1-8C7D-3E7F2EEDFACB}" type="datetimeFigureOut">
              <a:rPr lang="en-US" smtClean="0"/>
              <a:t>12/7/16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3C9E-95C8-495A-B6D3-B963F9508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52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FE5E-4E34-4BC1-8C7D-3E7F2EEDFACB}" type="datetimeFigureOut">
              <a:rPr lang="en-US" smtClean="0"/>
              <a:t>12/7/16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3C9E-95C8-495A-B6D3-B963F9508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8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FE5E-4E34-4BC1-8C7D-3E7F2EEDFACB}" type="datetimeFigureOut">
              <a:rPr lang="en-US" smtClean="0"/>
              <a:t>12/7/16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3C9E-95C8-495A-B6D3-B963F9508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11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FE5E-4E34-4BC1-8C7D-3E7F2EEDFACB}" type="datetimeFigureOut">
              <a:rPr lang="en-US" smtClean="0"/>
              <a:t>12/7/16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3C9E-95C8-495A-B6D3-B963F9508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5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FE5E-4E34-4BC1-8C7D-3E7F2EEDFACB}" type="datetimeFigureOut">
              <a:rPr lang="en-US" smtClean="0"/>
              <a:t>12/7/16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3C9E-95C8-495A-B6D3-B963F9508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9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FE5E-4E34-4BC1-8C7D-3E7F2EEDFACB}" type="datetimeFigureOut">
              <a:rPr lang="en-US" smtClean="0"/>
              <a:t>12/7/16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3C9E-95C8-495A-B6D3-B963F9508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5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FE5E-4E34-4BC1-8C7D-3E7F2EEDFACB}" type="datetimeFigureOut">
              <a:rPr lang="en-US" smtClean="0"/>
              <a:t>12/7/16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33C9E-95C8-495A-B6D3-B963F9508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474449"/>
          </a:xfrm>
          <a:prstGeom prst="rect">
            <a:avLst/>
          </a:prstGeom>
          <a:solidFill>
            <a:srgbClr val="2A3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014" y="6238158"/>
            <a:ext cx="3532738" cy="4745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122" y="2623086"/>
            <a:ext cx="8142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Selling Ancillary Insurance Products</a:t>
            </a:r>
            <a:endParaRPr lang="en-US" sz="36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2043113"/>
            <a:ext cx="2452609" cy="24526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900363" y="3557588"/>
            <a:ext cx="860107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24122" y="2246353"/>
            <a:ext cx="407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COURSE</a:t>
            </a:r>
            <a:endParaRPr lang="en-US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0719" y="3782430"/>
            <a:ext cx="8142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Senior Market Advisors University</a:t>
            </a:r>
            <a:endParaRPr lang="en-US" sz="28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1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70791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SOB Example: Emergency Room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2395" y="2989710"/>
            <a:ext cx="5061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Ambulance Service - $100</a:t>
            </a:r>
          </a:p>
          <a:p>
            <a:r>
              <a:rPr lang="en-US" sz="2800" dirty="0" smtClean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Emergency Care - $65</a:t>
            </a:r>
            <a:endParaRPr lang="en-US" sz="2800" dirty="0">
              <a:solidFill>
                <a:schemeClr val="accent2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" t="20742" r="21492" b="17757"/>
          <a:stretch/>
        </p:blipFill>
        <p:spPr>
          <a:xfrm>
            <a:off x="447277" y="1733400"/>
            <a:ext cx="5648723" cy="3380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8788" y="5370440"/>
            <a:ext cx="114363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“Mr. Williams that means if you used both of these services you are responsible for $165. You do not need to worry about that, because I am going to show you why you won’t have to pay that amount. Don’t let me forget okay?”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8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75244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SOB Example: Inpatient 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Hospital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1039" y="2624159"/>
            <a:ext cx="38184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Show them the gaps in a Medicare Advantage</a:t>
            </a:r>
          </a:p>
          <a:p>
            <a:endParaRPr lang="en-US" sz="2400" dirty="0">
              <a:solidFill>
                <a:schemeClr val="accent2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en-US" sz="2400" dirty="0" smtClean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Hospital Insurance</a:t>
            </a:r>
          </a:p>
          <a:p>
            <a:r>
              <a:rPr lang="en-US" sz="2400" dirty="0" smtClean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Days 1-4 $225</a:t>
            </a:r>
            <a:endParaRPr lang="en-US" sz="2400" dirty="0">
              <a:solidFill>
                <a:schemeClr val="accent2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785" y="5481300"/>
            <a:ext cx="10737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“Mr. Williams that means if you stayed in the hospital for four days your are responsible for $900. In a minute, I am going to show you a way you will not need to worry about that amount. Don’t let me forget!”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17347" r="22005" b="21429"/>
          <a:stretch/>
        </p:blipFill>
        <p:spPr>
          <a:xfrm>
            <a:off x="511785" y="1665603"/>
            <a:ext cx="6302248" cy="3511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26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85150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SOB Example: Part 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B Drugs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09702" y="3200946"/>
            <a:ext cx="4162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Examples </a:t>
            </a:r>
            <a:r>
              <a:rPr lang="en-US" sz="2400" dirty="0" smtClean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– Chemotherapy,</a:t>
            </a:r>
            <a:endParaRPr lang="en-US" sz="2400" dirty="0" smtClean="0">
              <a:solidFill>
                <a:schemeClr val="accent2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en-US" sz="2400" dirty="0" smtClean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Arthritis Shots – </a:t>
            </a:r>
            <a:r>
              <a:rPr lang="en-US" sz="2400" dirty="0" smtClean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20%</a:t>
            </a:r>
            <a:endParaRPr lang="en-US" sz="2400" dirty="0">
              <a:solidFill>
                <a:schemeClr val="accent2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042" y="5523170"/>
            <a:ext cx="10737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“Mr. Williams these can be very costly drugs and run as much as $1,000 an injection. Again, don’t worry. I am going to show you why you won’t have to pay that amount. Please remind me.”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14931" r="21684" b="38281"/>
          <a:stretch/>
        </p:blipFill>
        <p:spPr>
          <a:xfrm>
            <a:off x="608042" y="1965997"/>
            <a:ext cx="6328574" cy="3212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13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77482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SOB Example: Skilled 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Nursing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4542" y="2728453"/>
            <a:ext cx="4159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Days 8 – 20: </a:t>
            </a:r>
            <a:r>
              <a:rPr lang="en-US" sz="2400" dirty="0" smtClean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$650</a:t>
            </a:r>
          </a:p>
          <a:p>
            <a:r>
              <a:rPr lang="en-US" sz="2400" b="1" dirty="0" smtClean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Days 21 – 100: </a:t>
            </a:r>
            <a:r>
              <a:rPr lang="en-US" sz="2400" dirty="0" smtClean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$7,900</a:t>
            </a:r>
          </a:p>
          <a:p>
            <a:r>
              <a:rPr lang="en-US" sz="2400" b="1" dirty="0" smtClean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Total OOPM: </a:t>
            </a:r>
            <a:r>
              <a:rPr lang="en-US" sz="2400" dirty="0" smtClean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$3,400</a:t>
            </a:r>
            <a:endParaRPr lang="en-US" sz="2400" dirty="0">
              <a:solidFill>
                <a:schemeClr val="accent2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981" y="5633155"/>
            <a:ext cx="119019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“Mr. Williams don’t worry about the skilled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n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ursing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f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acility co-pay, because when we’re finished here, I am going to show you why you won’t have to pay that amount. Don’t let me forget, okay?”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5588" r="20892" b="11667"/>
          <a:stretch/>
        </p:blipFill>
        <p:spPr>
          <a:xfrm>
            <a:off x="608042" y="1774457"/>
            <a:ext cx="5040590" cy="3628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38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1" y="999928"/>
            <a:ext cx="12213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The Presentation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5027" y="2055189"/>
            <a:ext cx="97895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“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W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hen we first started selling Medicare Advantage plans back in 2006, no one, including me, knew how the benefits would be paid out. After a couple of years, we noticed our clients were paying quite a lot out of their pockets when certain scenarios took place. Let me ask you a couple of questions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.” 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Have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you ever been in an Ambulance?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If no: “Where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would the ambulance take you?”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If yes: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“Where did the ambulance take you?”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Consumer: Hospital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Agent: “What part of the hospital?”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Consumer: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Emergency Room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552" y="2173166"/>
            <a:ext cx="266700" cy="26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552" y="3660776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99992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Presentation, cont.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5753" y="2020852"/>
            <a:ext cx="87404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Agent: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 “ So what we have done is triggered co-payments on the Medicare Advantage Plan.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Emergency Room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Ambulance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Now, Mr. Williams, one of two things will happen while you are in the ER: they will either stabilize you and send you home or… what else?”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Consumer: They will send me to the hospital.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Agent: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 “That is right, they will admit you to the hospital. That will trigger the most expensive part of your MA plan; $225 dollars for each day that you are there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. Mr. Williams, that is why we created this program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8031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68741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Scenario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47362185"/>
              </p:ext>
            </p:extLst>
          </p:nvPr>
        </p:nvGraphicFramePr>
        <p:xfrm>
          <a:off x="672307" y="2457420"/>
          <a:ext cx="6705237" cy="316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0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50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50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43289">
                <a:tc>
                  <a:txBody>
                    <a:bodyPr/>
                    <a:lstStyle/>
                    <a:p>
                      <a:endParaRPr lang="en-US" b="1" dirty="0">
                        <a:latin typeface="WeblySleek UI Light" panose="020B0502040204020203" pitchFamily="34" charset="0"/>
                        <a:cs typeface="WeblySleek UI Light" panose="020B0502040204020203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Insurance 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Co-Pays</a:t>
                      </a:r>
                      <a:endParaRPr lang="en-US" sz="2000" b="1" dirty="0">
                        <a:latin typeface="WeblySleek UI Light" panose="020B0502040204020203" pitchFamily="34" charset="0"/>
                        <a:cs typeface="WeblySleek UI Light" panose="020B0502040204020203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Hospital</a:t>
                      </a:r>
                      <a:r>
                        <a:rPr lang="en-US" sz="2000" b="1" baseline="0" dirty="0" smtClean="0"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 Indemnity Plan Pay-Out</a:t>
                      </a:r>
                      <a:endParaRPr lang="en-US" sz="2000" b="1" dirty="0">
                        <a:latin typeface="WeblySleek UI Light" panose="020B0502040204020203" pitchFamily="34" charset="0"/>
                        <a:cs typeface="WeblySleek UI Light" panose="020B0502040204020203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1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2B3541"/>
                          </a:solidFill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Emergency Room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trike="sngStrike" baseline="0" dirty="0" smtClean="0">
                          <a:solidFill>
                            <a:srgbClr val="2B3541"/>
                          </a:solidFill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$65</a:t>
                      </a:r>
                      <a:endParaRPr lang="en-US" b="0" strike="sngStrike" baseline="0" dirty="0">
                        <a:solidFill>
                          <a:srgbClr val="2B3541"/>
                        </a:solidFill>
                        <a:latin typeface="WeblySleek UI Light" panose="020B0502040204020203" pitchFamily="34" charset="0"/>
                        <a:cs typeface="WeblySleek UI Light" panose="020B0502040204020203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2B3541"/>
                          </a:solidFill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$50</a:t>
                      </a:r>
                      <a:endParaRPr lang="en-US" b="0" dirty="0">
                        <a:solidFill>
                          <a:srgbClr val="2B3541"/>
                        </a:solidFill>
                        <a:latin typeface="WeblySleek UI Light" panose="020B0502040204020203" pitchFamily="34" charset="0"/>
                        <a:cs typeface="WeblySleek UI Light" panose="020B0502040204020203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15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2B3541"/>
                          </a:solidFill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Hospital</a:t>
                      </a:r>
                      <a:endParaRPr lang="en-US" b="0" dirty="0">
                        <a:solidFill>
                          <a:srgbClr val="2B3541"/>
                        </a:solidFill>
                        <a:latin typeface="WeblySleek UI Light" panose="020B0502040204020203" pitchFamily="34" charset="0"/>
                        <a:cs typeface="WeblySleek UI Light" panose="020B0502040204020203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2B3541"/>
                          </a:solidFill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$900</a:t>
                      </a:r>
                      <a:endParaRPr lang="en-US" b="0" dirty="0">
                        <a:solidFill>
                          <a:srgbClr val="2B3541"/>
                        </a:solidFill>
                        <a:latin typeface="WeblySleek UI Light" panose="020B0502040204020203" pitchFamily="34" charset="0"/>
                        <a:cs typeface="WeblySleek UI Light" panose="020B0502040204020203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2B3541"/>
                          </a:solidFill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$3,000</a:t>
                      </a:r>
                      <a:endParaRPr lang="en-US" b="0" dirty="0">
                        <a:solidFill>
                          <a:srgbClr val="2B3541"/>
                        </a:solidFill>
                        <a:latin typeface="WeblySleek UI Light" panose="020B0502040204020203" pitchFamily="34" charset="0"/>
                        <a:cs typeface="WeblySleek UI Light" panose="020B0502040204020203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15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2B3541"/>
                          </a:solidFill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Ambulance</a:t>
                      </a:r>
                      <a:endParaRPr lang="en-US" b="0" dirty="0">
                        <a:solidFill>
                          <a:srgbClr val="2B3541"/>
                        </a:solidFill>
                        <a:latin typeface="WeblySleek UI Light" panose="020B0502040204020203" pitchFamily="34" charset="0"/>
                        <a:cs typeface="WeblySleek UI Light" panose="020B0502040204020203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trike="noStrike" baseline="0" dirty="0" smtClean="0">
                          <a:solidFill>
                            <a:srgbClr val="2B3541"/>
                          </a:solidFill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$100</a:t>
                      </a:r>
                      <a:endParaRPr lang="en-US" b="0" strike="noStrike" baseline="0" dirty="0">
                        <a:solidFill>
                          <a:srgbClr val="2B3541"/>
                        </a:solidFill>
                        <a:latin typeface="WeblySleek UI Light" panose="020B0502040204020203" pitchFamily="34" charset="0"/>
                        <a:cs typeface="WeblySleek UI Light" panose="020B0502040204020203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2B3541"/>
                          </a:solidFill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$100</a:t>
                      </a:r>
                      <a:endParaRPr lang="en-US" b="0" dirty="0">
                        <a:solidFill>
                          <a:srgbClr val="2B3541"/>
                        </a:solidFill>
                        <a:latin typeface="WeblySleek UI Light" panose="020B0502040204020203" pitchFamily="34" charset="0"/>
                        <a:cs typeface="WeblySleek UI Light" panose="020B0502040204020203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15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2B3541"/>
                          </a:solidFill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Total Cost</a:t>
                      </a:r>
                      <a:endParaRPr lang="en-US" sz="2000" b="0" dirty="0">
                        <a:solidFill>
                          <a:srgbClr val="2B3541"/>
                        </a:solidFill>
                        <a:latin typeface="WeblySleek UI Light" panose="020B0502040204020203" pitchFamily="34" charset="0"/>
                        <a:cs typeface="WeblySleek UI Light" panose="020B0502040204020203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2B3541"/>
                          </a:solidFill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$1,000</a:t>
                      </a:r>
                      <a:endParaRPr lang="en-US" sz="2000" b="0" dirty="0">
                        <a:solidFill>
                          <a:srgbClr val="2B3541"/>
                        </a:solidFill>
                        <a:latin typeface="WeblySleek UI Light" panose="020B0502040204020203" pitchFamily="34" charset="0"/>
                        <a:cs typeface="WeblySleek UI Light" panose="020B0502040204020203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2B3541"/>
                          </a:solidFill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$3,150</a:t>
                      </a:r>
                      <a:endParaRPr lang="en-US" sz="2000" b="0" dirty="0">
                        <a:solidFill>
                          <a:srgbClr val="2B3541"/>
                        </a:solidFill>
                        <a:latin typeface="WeblySleek UI Light" panose="020B0502040204020203" pitchFamily="34" charset="0"/>
                        <a:cs typeface="WeblySleek UI Light" panose="020B0502040204020203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68903" y="2531277"/>
            <a:ext cx="4244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GTL Plan Coverage</a:t>
            </a:r>
          </a:p>
          <a:p>
            <a:r>
              <a:rPr lang="en-US" dirty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Hospital Days </a:t>
            </a:r>
            <a:r>
              <a:rPr lang="en-US" dirty="0" smtClean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1-10:	$300/Day Ambulance Rider</a:t>
            </a:r>
            <a:r>
              <a:rPr lang="en-US" dirty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: </a:t>
            </a:r>
            <a:r>
              <a:rPr lang="en-US" dirty="0" smtClean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	$</a:t>
            </a:r>
            <a:r>
              <a:rPr lang="en-US" dirty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100 </a:t>
            </a:r>
            <a:endParaRPr lang="en-US" dirty="0" smtClean="0">
              <a:solidFill>
                <a:schemeClr val="accent2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ER Rider: 		$50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68903" y="4176368"/>
            <a:ext cx="3217999" cy="12003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Mr. Williams Extra Money</a:t>
            </a:r>
          </a:p>
          <a:p>
            <a:r>
              <a:rPr lang="en-US" dirty="0" smtClean="0">
                <a:solidFill>
                  <a:srgbClr val="25AAE1"/>
                </a:solidFill>
                <a:latin typeface="Helvetica Light" charset="0"/>
                <a:ea typeface="Helvetica Light" charset="0"/>
                <a:cs typeface="Helvetica Light" charset="0"/>
              </a:rPr>
              <a:t>     	</a:t>
            </a:r>
            <a:r>
              <a:rPr lang="en-US" dirty="0" smtClean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$3,150 </a:t>
            </a:r>
          </a:p>
          <a:p>
            <a:r>
              <a:rPr lang="en-US" dirty="0" smtClean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            - </a:t>
            </a:r>
            <a:r>
              <a:rPr lang="en-US" u="sng" dirty="0" smtClean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$1,065 </a:t>
            </a:r>
          </a:p>
          <a:p>
            <a:r>
              <a:rPr lang="en-US" dirty="0" smtClean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	$2,150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456853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Example: Mr. Williams’ 10-Day Hospital Stay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7474449"/>
          </a:xfrm>
          <a:prstGeom prst="rect">
            <a:avLst/>
          </a:prstGeom>
          <a:solidFill>
            <a:srgbClr val="2A3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014" y="6238158"/>
            <a:ext cx="3532738" cy="47454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124122" y="2623086"/>
            <a:ext cx="8142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Cancer Insurance</a:t>
            </a:r>
            <a:endParaRPr lang="en-US" sz="36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2043113"/>
            <a:ext cx="2452609" cy="2452609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2900363" y="3557588"/>
            <a:ext cx="860107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24122" y="2246353"/>
            <a:ext cx="407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LESSON</a:t>
            </a:r>
            <a:endParaRPr lang="en-US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90719" y="3782430"/>
            <a:ext cx="8142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Senior Market Advisors University</a:t>
            </a:r>
            <a:endParaRPr lang="en-US" sz="28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" y="99877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Cancer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4908" y="2275739"/>
            <a:ext cx="103057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Receiving the unexpected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diagnosis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for cancer can be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 shocking experience.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Half of all men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and</a:t>
            </a:r>
            <a:r>
              <a:rPr lang="en-US" dirty="0" smtClean="0">
                <a:solidFill>
                  <a:srgbClr val="25AAE1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one of three women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will develop cancer in their lifetimes.*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Cancer remains the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second most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common cause</a:t>
            </a:r>
            <a:r>
              <a:rPr lang="en-US" dirty="0">
                <a:solidFill>
                  <a:srgbClr val="4F3D53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of death in the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U.S.,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accounting for nearly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one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of every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four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deaths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.*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Unanswered questions and the burden of treatment can be devastating for patients and their families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.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Patients and their families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have many decisions to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make. Finances are one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of the last things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they want to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be concerned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with.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171626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Introduction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04" y="6070651"/>
            <a:ext cx="3666049" cy="4745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4908" y="6138647"/>
            <a:ext cx="5132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*American Cancer Society www.cancer.org 2013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75" y="2425506"/>
            <a:ext cx="266700" cy="266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75" y="2849045"/>
            <a:ext cx="266700" cy="266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75" y="3272584"/>
            <a:ext cx="266700" cy="266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75" y="4075708"/>
            <a:ext cx="266700" cy="266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75" y="4882728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09139" y="2701036"/>
            <a:ext cx="5159711" cy="3000821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Doctor’s co-pays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Cost of treatment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Medication to manage side effects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Travel, transportation and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l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odging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Family and living expenses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At-home or long-term caregiving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Employment, legal and financial issues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999928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Navigating the Cost of Treatment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81317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Following prescribed treatment will include many expenses: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139" y="2822095"/>
            <a:ext cx="266700" cy="266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139" y="3248289"/>
            <a:ext cx="266700" cy="266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139" y="3663325"/>
            <a:ext cx="266700" cy="266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139" y="4089519"/>
            <a:ext cx="266700" cy="266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139" y="4533615"/>
            <a:ext cx="266700" cy="2667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139" y="4919155"/>
            <a:ext cx="266700" cy="2667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139" y="5323034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999928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Training Overview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1469" y="2765592"/>
            <a:ext cx="5652079" cy="2240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Presentation techniques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Facts and figures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The CSG quoting tool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Other resources you can use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968321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In this module, you will learn: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221" y="5876725"/>
            <a:ext cx="3666049" cy="4745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118" y="2957512"/>
            <a:ext cx="266700" cy="266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118" y="3495278"/>
            <a:ext cx="266700" cy="266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118" y="4081560"/>
            <a:ext cx="266700" cy="266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118" y="4628262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71368" y="2514910"/>
            <a:ext cx="91258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25%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said their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plan paid less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than expected.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One of eight were surprised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that their plan wouldn’t cover anything for a bill they thought was covered.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10% reached the limit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of what their insurance would pay for cancer treatment.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One in 12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were turned away or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unable to get a specific type of treatment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because of insurance issues.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25% used up all or most of their savings.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13% borrowed money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from relatives.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99992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The Role of Insurance*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174546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95% of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Cancer Patients Claim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to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Have Health Insurance, But…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6069786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*USA Today/Kaiser Family Foundation/Harvard School of Public Health, National Survey of Households Affected by Cancer, November 2006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545" y="2544406"/>
            <a:ext cx="266700" cy="266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545" y="2881678"/>
            <a:ext cx="266700" cy="266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545" y="3463491"/>
            <a:ext cx="266700" cy="2667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473" y="4111735"/>
            <a:ext cx="266700" cy="2667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545" y="4679819"/>
            <a:ext cx="266700" cy="2667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545" y="5013807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2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" y="999928"/>
            <a:ext cx="7568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The Role of Medicare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475" y="2838939"/>
            <a:ext cx="6727789" cy="3139321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Medicare beneficiaries face out-of-pocket costs for cancer drugs that greatly vary.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In the case of Medicare, a senior can suddenly be faced with a $2,400 monthly bill.*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Medicare prescription plans are allowed to charge steep co-payments for the latest cancer drugs, which can cost tens of thousands of dollars a year.*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46% of Medicare beneficiaries faced co-payments more than $500.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$500 is the threshold number for abandonment of treatment.*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1830924"/>
            <a:ext cx="7568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Medicare beneficiaries who are being treated for cancer have a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number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of special issues to think about: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>
          <a:xfrm flipV="1">
            <a:off x="7568420" y="0"/>
            <a:ext cx="4645481" cy="6864418"/>
          </a:xfrm>
          <a:prstGeom prst="rect">
            <a:avLst/>
          </a:prstGeom>
          <a:solidFill>
            <a:srgbClr val="2A3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942044" y="2278047"/>
            <a:ext cx="3898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Most Medicare Advantage Plans don’t cover cancer any better than Original Medicare. Medicare Beneficiaries are responsible for 20% of Medicare-covered, </a:t>
            </a:r>
            <a:endParaRPr lang="en-US" sz="2400" dirty="0" smtClean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in-network </a:t>
            </a:r>
            <a:r>
              <a:rPr lang="en-US" sz="2400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cost</a:t>
            </a:r>
            <a:r>
              <a:rPr lang="en-US" sz="24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.</a:t>
            </a:r>
            <a:endParaRPr lang="en-US" sz="24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816" y="6062944"/>
            <a:ext cx="713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*http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://www.emaxhealth.com/6705/sick-seniors-facing-medicare-coverage-barrier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43" y="2868435"/>
            <a:ext cx="266700" cy="266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43" y="3441346"/>
            <a:ext cx="266700" cy="266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43" y="3988651"/>
            <a:ext cx="266700" cy="266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43" y="4792857"/>
            <a:ext cx="266700" cy="2667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43" y="5332135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2641357"/>
            <a:ext cx="1219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latin typeface="Helvetica Bold Oblique" charset="0"/>
                <a:ea typeface="Helvetica Bold Oblique" charset="0"/>
                <a:cs typeface="Helvetica Bold Oblique" charset="0"/>
              </a:rPr>
              <a:t>If you were diagnosed with cancer, would you and your family have enough money to cover day-to-day living?</a:t>
            </a:r>
            <a:endParaRPr lang="en-US" sz="4000" b="1" i="1" dirty="0">
              <a:solidFill>
                <a:schemeClr val="bg1"/>
              </a:solidFill>
              <a:latin typeface="Helvetica Bold Oblique" charset="0"/>
              <a:ea typeface="Helvetica Bold Oblique" charset="0"/>
              <a:cs typeface="Helvetica Bold Obliq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7474449"/>
          </a:xfrm>
          <a:prstGeom prst="rect">
            <a:avLst/>
          </a:prstGeom>
          <a:solidFill>
            <a:srgbClr val="2A3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014" y="6238158"/>
            <a:ext cx="3532738" cy="4745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24122" y="2623086"/>
            <a:ext cx="8142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Recovery Care</a:t>
            </a:r>
            <a:endParaRPr lang="en-US" sz="36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2043113"/>
            <a:ext cx="2452609" cy="245260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900363" y="3557588"/>
            <a:ext cx="860107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24122" y="2246353"/>
            <a:ext cx="407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LESSON</a:t>
            </a:r>
            <a:endParaRPr lang="en-US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0719" y="3782430"/>
            <a:ext cx="8142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Senior Market Advisors University</a:t>
            </a:r>
            <a:endParaRPr lang="en-US" sz="28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7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9001" y="586393"/>
            <a:ext cx="6297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What is Recovery Care?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28755029"/>
              </p:ext>
            </p:extLst>
          </p:nvPr>
        </p:nvGraphicFramePr>
        <p:xfrm>
          <a:off x="5825613" y="577429"/>
          <a:ext cx="6268607" cy="581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6202" y="1535082"/>
            <a:ext cx="5055003" cy="4662815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Most people will experience an illness or accident as they age and they will require assistance to recover.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Without proper help, this can become a burden on family and finances.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The goal of Recovery Care is to make sure beneficiaries have the help they need and the money to pay for it.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Recovery care offers both physical and financial resources to help beneficiaries get well!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36" y="1688564"/>
            <a:ext cx="266700" cy="266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36" y="2942177"/>
            <a:ext cx="266700" cy="266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36" y="3733139"/>
            <a:ext cx="266700" cy="266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36" y="4965518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999928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Recovery Care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043" y="2434896"/>
            <a:ext cx="10758652" cy="3877985"/>
          </a:xfrm>
          <a:prstGeom prst="rect">
            <a:avLst/>
          </a:prstGeom>
          <a:noFill/>
        </p:spPr>
        <p:txBody>
          <a:bodyPr wrap="square" numCol="1" spcCol="9144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Recovery after surgery is a lengthy process.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After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 hospital stay, patients can follow many different routes depending on insurance, age and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complications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: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Skilled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nursing facility for sub acute rehabilitation, which offers 30 minutes per day of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therapy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Go home and receive in home assisted care and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therapy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Go home with no home care and receive therapy as an out-patient in a private practice or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hospital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1769369"/>
            <a:ext cx="12191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Average Hospital Stay: Five to Six Days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7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587388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Medicare’s Prospective Payments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66145577"/>
              </p:ext>
            </p:extLst>
          </p:nvPr>
        </p:nvGraphicFramePr>
        <p:xfrm>
          <a:off x="820614" y="1535728"/>
          <a:ext cx="10550770" cy="476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2992" y="5126930"/>
            <a:ext cx="2902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*admittance vs. observation</a:t>
            </a:r>
            <a:endParaRPr lang="en-US" sz="14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7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360015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Role of Medicare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6036" y="1898897"/>
            <a:ext cx="10399926" cy="4691450"/>
          </a:xfrm>
          <a:prstGeom prst="rect">
            <a:avLst/>
          </a:prstGeom>
          <a:noFill/>
        </p:spPr>
        <p:txBody>
          <a:bodyPr wrap="square" numCol="2" spcCol="914400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To Receive In-Home Care: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Must be homebound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L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eaving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home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is taxing and takes considerable effort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Five Activities of Daily Living: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B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athing/Dressing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ating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mbulation/Transferring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ontinence/Toileting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ygiene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Medicare does not pay for personal care giving by home health aides like bathing, dressing and using the bathroom when this is the only care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To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Receive Nursing Home Care: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Under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certain limited conditions, Medicare will pay some nursing home cost for Medicare beneficiaries who require skilled nursing or rehabilitation.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To be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covered,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you must receive the services from a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Medicare-certified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skilled nursing home after a qualifying hospital stay.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 qualifying hospital stay is the amount of time spent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admitted (not in observation) in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 hospital prior to entering a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nursing home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. This is at least three days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29456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Care Qualifications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6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" y="999928"/>
            <a:ext cx="12191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Consider These Facts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0245" y="2552880"/>
            <a:ext cx="9036450" cy="3000821"/>
          </a:xfrm>
          <a:prstGeom prst="rect">
            <a:avLst/>
          </a:prstGeom>
          <a:noFill/>
        </p:spPr>
        <p:txBody>
          <a:bodyPr wrap="square" numCol="1" spcCol="9144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About 70% of people over the age of 65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will need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recovery care during their lifetime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Women need care longer than men.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Women – 3.7 years on average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Men – 2.2 years on average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The average length of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paid Home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Health Care is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less than one year.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The average length of stay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in a Nursing Facility is about one year.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20% of today’s 65 year-olds will need long-term care for more than 5 years.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76936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Administration on Aging* States: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977599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*http://longtermcare.gov/the-basics/how-much-care-will-you-need/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084" y="2654932"/>
            <a:ext cx="266700" cy="266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084" y="3078830"/>
            <a:ext cx="266700" cy="266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989" y="4316266"/>
            <a:ext cx="266700" cy="266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084" y="4740164"/>
            <a:ext cx="266700" cy="266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084" y="5168482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0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99992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Average Length of Nursing Home Stays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6754131"/>
              </p:ext>
            </p:extLst>
          </p:nvPr>
        </p:nvGraphicFramePr>
        <p:xfrm>
          <a:off x="2814033" y="2270462"/>
          <a:ext cx="6295677" cy="3378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3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37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16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571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Length of</a:t>
                      </a:r>
                      <a:r>
                        <a:rPr lang="en-US" sz="3200" b="1" baseline="0" dirty="0" smtClean="0"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 Stay</a:t>
                      </a:r>
                      <a:endParaRPr lang="en-US" sz="3200" b="1" dirty="0">
                        <a:latin typeface="WeblySleek UI Light" panose="020B0502040204020203" pitchFamily="34" charset="0"/>
                        <a:cs typeface="WeblySleek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Men</a:t>
                      </a:r>
                      <a:endParaRPr lang="en-US" sz="3200" b="1" dirty="0">
                        <a:latin typeface="WeblySleek UI Light" panose="020B0502040204020203" pitchFamily="34" charset="0"/>
                        <a:cs typeface="WeblySleek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Women</a:t>
                      </a:r>
                      <a:endParaRPr lang="en-US" sz="3200" b="1" dirty="0">
                        <a:latin typeface="WeblySleek UI Light" panose="020B0502040204020203" pitchFamily="34" charset="0"/>
                        <a:cs typeface="WeblySleek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571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2B3541"/>
                          </a:solidFill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&lt; 1 Year</a:t>
                      </a:r>
                      <a:endParaRPr lang="en-US" sz="2800" b="1" dirty="0">
                        <a:solidFill>
                          <a:srgbClr val="2B3541"/>
                        </a:solidFill>
                        <a:latin typeface="WeblySleek UI Light" panose="020B0502040204020203" pitchFamily="34" charset="0"/>
                        <a:cs typeface="WeblySleek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2B3541"/>
                          </a:solidFill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79%</a:t>
                      </a:r>
                      <a:endParaRPr lang="en-US" sz="2800" b="1" dirty="0">
                        <a:solidFill>
                          <a:srgbClr val="2B3541"/>
                        </a:solidFill>
                        <a:latin typeface="WeblySleek UI Light" panose="020B0502040204020203" pitchFamily="34" charset="0"/>
                        <a:cs typeface="WeblySleek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2B3541"/>
                          </a:solidFill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74%</a:t>
                      </a:r>
                      <a:endParaRPr lang="en-US" sz="2800" b="1" dirty="0">
                        <a:solidFill>
                          <a:srgbClr val="2B3541"/>
                        </a:solidFill>
                        <a:latin typeface="WeblySleek UI Light" panose="020B0502040204020203" pitchFamily="34" charset="0"/>
                        <a:cs typeface="WeblySleek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571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2B3541"/>
                          </a:solidFill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1-3</a:t>
                      </a:r>
                      <a:r>
                        <a:rPr lang="en-US" sz="2800" b="1" baseline="0" dirty="0" smtClean="0">
                          <a:solidFill>
                            <a:srgbClr val="2B3541"/>
                          </a:solidFill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 Years</a:t>
                      </a:r>
                      <a:endParaRPr lang="en-US" sz="2800" b="1" dirty="0">
                        <a:solidFill>
                          <a:srgbClr val="2B3541"/>
                        </a:solidFill>
                        <a:latin typeface="WeblySleek UI Light" panose="020B0502040204020203" pitchFamily="34" charset="0"/>
                        <a:cs typeface="WeblySleek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2B3541"/>
                          </a:solidFill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13%</a:t>
                      </a:r>
                      <a:endParaRPr lang="en-US" sz="2800" b="1" dirty="0">
                        <a:solidFill>
                          <a:srgbClr val="2B3541"/>
                        </a:solidFill>
                        <a:latin typeface="WeblySleek UI Light" panose="020B0502040204020203" pitchFamily="34" charset="0"/>
                        <a:cs typeface="WeblySleek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2B3541"/>
                          </a:solidFill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13%</a:t>
                      </a:r>
                      <a:endParaRPr lang="en-US" sz="2800" b="1" dirty="0">
                        <a:solidFill>
                          <a:srgbClr val="2B3541"/>
                        </a:solidFill>
                        <a:latin typeface="WeblySleek UI Light" panose="020B0502040204020203" pitchFamily="34" charset="0"/>
                        <a:cs typeface="WeblySleek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571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2B3541"/>
                          </a:solidFill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3-5 Years</a:t>
                      </a:r>
                      <a:endParaRPr lang="en-US" sz="2800" b="1" dirty="0">
                        <a:solidFill>
                          <a:srgbClr val="2B3541"/>
                        </a:solidFill>
                        <a:latin typeface="WeblySleek UI Light" panose="020B0502040204020203" pitchFamily="34" charset="0"/>
                        <a:cs typeface="WeblySleek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2B3541"/>
                          </a:solidFill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4%</a:t>
                      </a:r>
                      <a:endParaRPr lang="en-US" sz="2800" b="1" dirty="0">
                        <a:solidFill>
                          <a:srgbClr val="2B3541"/>
                        </a:solidFill>
                        <a:latin typeface="WeblySleek UI Light" panose="020B0502040204020203" pitchFamily="34" charset="0"/>
                        <a:cs typeface="WeblySleek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2B3541"/>
                          </a:solidFill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6%</a:t>
                      </a:r>
                      <a:endParaRPr lang="en-US" sz="2800" b="1" dirty="0">
                        <a:solidFill>
                          <a:srgbClr val="2B3541"/>
                        </a:solidFill>
                        <a:latin typeface="WeblySleek UI Light" panose="020B0502040204020203" pitchFamily="34" charset="0"/>
                        <a:cs typeface="WeblySleek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571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2B3541"/>
                          </a:solidFill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5 + Years</a:t>
                      </a:r>
                      <a:endParaRPr lang="en-US" sz="2800" b="1" dirty="0">
                        <a:solidFill>
                          <a:srgbClr val="2B3541"/>
                        </a:solidFill>
                        <a:latin typeface="WeblySleek UI Light" panose="020B0502040204020203" pitchFamily="34" charset="0"/>
                        <a:cs typeface="WeblySleek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2B3541"/>
                          </a:solidFill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4%</a:t>
                      </a:r>
                      <a:endParaRPr lang="en-US" sz="2800" b="1" dirty="0">
                        <a:solidFill>
                          <a:srgbClr val="2B3541"/>
                        </a:solidFill>
                        <a:latin typeface="WeblySleek UI Light" panose="020B0502040204020203" pitchFamily="34" charset="0"/>
                        <a:cs typeface="WeblySleek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2B3541"/>
                          </a:solidFill>
                          <a:latin typeface="WeblySleek UI Light" panose="020B0502040204020203" pitchFamily="34" charset="0"/>
                          <a:cs typeface="WeblySleek UI Light" panose="020B0502040204020203" pitchFamily="34" charset="0"/>
                        </a:rPr>
                        <a:t>7%</a:t>
                      </a:r>
                      <a:endParaRPr lang="en-US" sz="2800" b="1" dirty="0">
                        <a:solidFill>
                          <a:srgbClr val="2B3541"/>
                        </a:solidFill>
                        <a:latin typeface="WeblySleek UI Light" panose="020B0502040204020203" pitchFamily="34" charset="0"/>
                        <a:cs typeface="WeblySleek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38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36838" y="2979280"/>
            <a:ext cx="545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Needs Analysis.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839" y="3830310"/>
            <a:ext cx="5387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Specific for an </a:t>
            </a:r>
            <a:r>
              <a:rPr lang="en-US" sz="2400" dirty="0" smtClean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rPr>
              <a:t>Annual Policy Review</a:t>
            </a:r>
            <a:endParaRPr lang="en-US" sz="2400" dirty="0">
              <a:solidFill>
                <a:schemeClr val="accent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231" y="257175"/>
            <a:ext cx="4898733" cy="6295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86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553789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How Will You 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P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ay for Recovery Care?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graphicFrame>
        <p:nvGraphicFramePr>
          <p:cNvPr id="27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5526099"/>
              </p:ext>
            </p:extLst>
          </p:nvPr>
        </p:nvGraphicFramePr>
        <p:xfrm>
          <a:off x="899553" y="1643082"/>
          <a:ext cx="10392891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027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7474449"/>
          </a:xfrm>
          <a:prstGeom prst="rect">
            <a:avLst/>
          </a:prstGeom>
          <a:solidFill>
            <a:srgbClr val="2A3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014" y="6238158"/>
            <a:ext cx="3532738" cy="4745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24122" y="2623086"/>
            <a:ext cx="8142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CSG Quoting Tool</a:t>
            </a:r>
            <a:endParaRPr lang="en-US" sz="36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2043113"/>
            <a:ext cx="2452609" cy="245260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900363" y="3557588"/>
            <a:ext cx="860107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24122" y="2246353"/>
            <a:ext cx="407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LESSON</a:t>
            </a:r>
            <a:endParaRPr lang="en-US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0719" y="3782430"/>
            <a:ext cx="8142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Senior Market Advisors University</a:t>
            </a:r>
            <a:endParaRPr lang="en-US" sz="28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1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439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CSG Quoting Tool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835" y="1784556"/>
            <a:ext cx="7479994" cy="46834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1" name="Rounded Rectangular Callout 10"/>
          <p:cNvSpPr/>
          <p:nvPr/>
        </p:nvSpPr>
        <p:spPr>
          <a:xfrm>
            <a:off x="1149077" y="3324900"/>
            <a:ext cx="2633254" cy="1602731"/>
          </a:xfrm>
          <a:prstGeom prst="wedgeRoundRectCallout">
            <a:avLst>
              <a:gd name="adj1" fmla="val 228999"/>
              <a:gd name="adj2" fmla="val -130252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WeblySleek UI Light" panose="020B0502040204020203" pitchFamily="34" charset="0"/>
                <a:cs typeface="WeblySleek UI Light" panose="020B0502040204020203" pitchFamily="34" charset="0"/>
              </a:rPr>
              <a:t>Open </a:t>
            </a:r>
            <a:r>
              <a:rPr lang="en-US" b="1" dirty="0">
                <a:latin typeface="WeblySleek UI Light" panose="020B0502040204020203" pitchFamily="34" charset="0"/>
                <a:cs typeface="WeblySleek UI Light" panose="020B0502040204020203" pitchFamily="34" charset="0"/>
              </a:rPr>
              <a:t>l</a:t>
            </a:r>
            <a:r>
              <a:rPr lang="en-US" b="1" dirty="0" smtClean="0">
                <a:latin typeface="WeblySleek UI Light" panose="020B0502040204020203" pitchFamily="34" charset="0"/>
                <a:cs typeface="WeblySleek UI Light" panose="020B0502040204020203" pitchFamily="34" charset="0"/>
              </a:rPr>
              <a:t>ead in CRM</a:t>
            </a:r>
          </a:p>
        </p:txBody>
      </p:sp>
    </p:spTree>
    <p:extLst>
      <p:ext uri="{BB962C8B-B14F-4D97-AF65-F5344CB8AC3E}">
        <p14:creationId xmlns:p14="http://schemas.microsoft.com/office/powerpoint/2010/main" val="8191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046" y="2110575"/>
            <a:ext cx="8220075" cy="39909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" y="799334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CSG Quoting Tool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297858" y="4100051"/>
            <a:ext cx="3411558" cy="2322073"/>
          </a:xfrm>
          <a:prstGeom prst="wedgeRoundRectCallout">
            <a:avLst>
              <a:gd name="adj1" fmla="val 173658"/>
              <a:gd name="adj2" fmla="val 6573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WeblySleek UI Light" panose="020B0502040204020203" pitchFamily="34" charset="0"/>
                <a:cs typeface="WeblySleek UI Light" panose="020B0502040204020203" pitchFamily="34" charset="0"/>
              </a:rPr>
              <a:t>Choose “Run Quote</a:t>
            </a:r>
            <a:r>
              <a:rPr lang="en-US" b="1" smtClean="0">
                <a:latin typeface="WeblySleek UI Light" panose="020B0502040204020203" pitchFamily="34" charset="0"/>
                <a:cs typeface="WeblySleek UI Light" panose="020B0502040204020203" pitchFamily="34" charset="0"/>
              </a:rPr>
              <a:t>“ for Medicare Advantage</a:t>
            </a:r>
            <a:endParaRPr lang="en-US" b="1" dirty="0" smtClean="0">
              <a:latin typeface="WeblySleek UI Light" panose="020B0502040204020203" pitchFamily="34" charset="0"/>
              <a:cs typeface="WeblySleek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0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12" y="2433202"/>
            <a:ext cx="8258175" cy="34480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82382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CSG Quoting Tool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8284571" y="4729590"/>
            <a:ext cx="2633254" cy="1991596"/>
          </a:xfrm>
          <a:prstGeom prst="wedgeRoundRectCallout">
            <a:avLst>
              <a:gd name="adj1" fmla="val -234291"/>
              <a:gd name="adj2" fmla="val -19691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WeblySleek UI Light" panose="020B0502040204020203" pitchFamily="34" charset="0"/>
                <a:cs typeface="WeblySleek UI Light" panose="020B0502040204020203" pitchFamily="34" charset="0"/>
              </a:rPr>
              <a:t>Fill out all fields</a:t>
            </a:r>
          </a:p>
          <a:p>
            <a:pPr algn="ctr"/>
            <a:endParaRPr lang="en-US" b="1" dirty="0">
              <a:latin typeface="WeblySleek UI Light" panose="020B0502040204020203" pitchFamily="34" charset="0"/>
              <a:cs typeface="WeblySleek UI Light" panose="020B0502040204020203" pitchFamily="34" charset="0"/>
            </a:endParaRPr>
          </a:p>
          <a:p>
            <a:pPr algn="ctr"/>
            <a:r>
              <a:rPr lang="en-US" b="1" dirty="0" smtClean="0">
                <a:latin typeface="WeblySleek UI Light" panose="020B0502040204020203" pitchFamily="34" charset="0"/>
                <a:cs typeface="WeblySleek UI Light" panose="020B0502040204020203" pitchFamily="34" charset="0"/>
              </a:rPr>
              <a:t>Click “Get Quote!” link</a:t>
            </a:r>
          </a:p>
        </p:txBody>
      </p:sp>
    </p:spTree>
    <p:extLst>
      <p:ext uri="{BB962C8B-B14F-4D97-AF65-F5344CB8AC3E}">
        <p14:creationId xmlns:p14="http://schemas.microsoft.com/office/powerpoint/2010/main" val="241233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0" y="1776231"/>
            <a:ext cx="11165782" cy="446802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69925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CSG Quoting Tool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232337" y="4659848"/>
            <a:ext cx="2633254" cy="2009925"/>
          </a:xfrm>
          <a:prstGeom prst="wedgeRoundRectCallout">
            <a:avLst>
              <a:gd name="adj1" fmla="val -299345"/>
              <a:gd name="adj2" fmla="val -34496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WeblySleek UI Light" panose="020B0502040204020203" pitchFamily="34" charset="0"/>
                <a:cs typeface="WeblySleek UI Light" panose="020B0502040204020203" pitchFamily="34" charset="0"/>
              </a:rPr>
              <a:t>Choose the beneficiary’s current plan or the plan that you are presenting.</a:t>
            </a:r>
          </a:p>
          <a:p>
            <a:pPr algn="ctr"/>
            <a:endParaRPr lang="en-US" b="1" dirty="0">
              <a:latin typeface="WeblySleek UI Light" panose="020B0502040204020203" pitchFamily="34" charset="0"/>
              <a:cs typeface="WeblySleek UI Light" panose="020B0502040204020203" pitchFamily="34" charset="0"/>
            </a:endParaRPr>
          </a:p>
          <a:p>
            <a:pPr algn="ctr"/>
            <a:r>
              <a:rPr lang="en-US" b="1" dirty="0" smtClean="0">
                <a:latin typeface="WeblySleek UI Light" panose="020B0502040204020203" pitchFamily="34" charset="0"/>
                <a:cs typeface="WeblySleek UI Light" panose="020B0502040204020203" pitchFamily="34" charset="0"/>
              </a:rPr>
              <a:t>Click “Plan Details”</a:t>
            </a:r>
          </a:p>
        </p:txBody>
      </p:sp>
    </p:spTree>
    <p:extLst>
      <p:ext uri="{BB962C8B-B14F-4D97-AF65-F5344CB8AC3E}">
        <p14:creationId xmlns:p14="http://schemas.microsoft.com/office/powerpoint/2010/main" val="3249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21" y="2019552"/>
            <a:ext cx="11420475" cy="37147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934" y="64684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CSG Quoting Tool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026191" y="4570562"/>
            <a:ext cx="2017133" cy="1781749"/>
          </a:xfrm>
          <a:prstGeom prst="wedgeRoundRectCallout">
            <a:avLst>
              <a:gd name="adj1" fmla="val 150159"/>
              <a:gd name="adj2" fmla="val -165512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WeblySleek UI Light" panose="020B0502040204020203" pitchFamily="34" charset="0"/>
                <a:cs typeface="WeblySleek UI Light" panose="020B0502040204020203" pitchFamily="34" charset="0"/>
              </a:rPr>
              <a:t>Click “Fill the Gaps”</a:t>
            </a:r>
          </a:p>
        </p:txBody>
      </p:sp>
    </p:spTree>
    <p:extLst>
      <p:ext uri="{BB962C8B-B14F-4D97-AF65-F5344CB8AC3E}">
        <p14:creationId xmlns:p14="http://schemas.microsoft.com/office/powerpoint/2010/main" val="316823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69444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CSG Quoting Tool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52" y="1649155"/>
            <a:ext cx="6412516" cy="486354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Rounded Rectangular Callout 9"/>
          <p:cNvSpPr/>
          <p:nvPr/>
        </p:nvSpPr>
        <p:spPr>
          <a:xfrm>
            <a:off x="6848162" y="2724397"/>
            <a:ext cx="3387219" cy="1781749"/>
          </a:xfrm>
          <a:prstGeom prst="wedgeRoundRectCallout">
            <a:avLst>
              <a:gd name="adj1" fmla="val -82486"/>
              <a:gd name="adj2" fmla="val 132405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WeblySleek UI Light" panose="020B0502040204020203" pitchFamily="34" charset="0"/>
                <a:cs typeface="WeblySleek UI Light" panose="020B0502040204020203" pitchFamily="34" charset="0"/>
              </a:rPr>
              <a:t>Enter information, choose carrier, click “Add to Comparison”</a:t>
            </a:r>
          </a:p>
        </p:txBody>
      </p:sp>
    </p:spTree>
    <p:extLst>
      <p:ext uri="{BB962C8B-B14F-4D97-AF65-F5344CB8AC3E}">
        <p14:creationId xmlns:p14="http://schemas.microsoft.com/office/powerpoint/2010/main" val="37485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55" y="4745581"/>
            <a:ext cx="11227642" cy="146654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55" y="753345"/>
            <a:ext cx="11227642" cy="379211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Rounded Rectangular Callout 12"/>
          <p:cNvSpPr/>
          <p:nvPr/>
        </p:nvSpPr>
        <p:spPr>
          <a:xfrm>
            <a:off x="766917" y="2649404"/>
            <a:ext cx="2598430" cy="1660711"/>
          </a:xfrm>
          <a:prstGeom prst="wedgeRoundRectCallout">
            <a:avLst>
              <a:gd name="adj1" fmla="val 205848"/>
              <a:gd name="adj2" fmla="val 21019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WeblySleek UI Light" panose="020B0502040204020203" pitchFamily="34" charset="0"/>
                <a:cs typeface="WeblySleek UI Light" panose="020B0502040204020203" pitchFamily="34" charset="0"/>
              </a:rPr>
              <a:t>Review Benefits &amp; Pricing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2182762" y="4470614"/>
            <a:ext cx="2753806" cy="1626868"/>
          </a:xfrm>
          <a:prstGeom prst="wedgeRoundRectCallout">
            <a:avLst>
              <a:gd name="adj1" fmla="val 118826"/>
              <a:gd name="adj2" fmla="val 35425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WeblySleek UI Light" panose="020B0502040204020203" pitchFamily="34" charset="0"/>
                <a:cs typeface="WeblySleek UI Light" panose="020B0502040204020203" pitchFamily="34" charset="0"/>
              </a:rPr>
              <a:t>Scroll to quote rider elections</a:t>
            </a:r>
          </a:p>
        </p:txBody>
      </p:sp>
    </p:spTree>
    <p:extLst>
      <p:ext uri="{BB962C8B-B14F-4D97-AF65-F5344CB8AC3E}">
        <p14:creationId xmlns:p14="http://schemas.microsoft.com/office/powerpoint/2010/main" val="259539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5205"/>
            <a:ext cx="12192000" cy="7474449"/>
          </a:xfrm>
          <a:prstGeom prst="rect">
            <a:avLst/>
          </a:prstGeom>
          <a:solidFill>
            <a:srgbClr val="2A3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014" y="6238158"/>
            <a:ext cx="3532738" cy="4745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24122" y="2623086"/>
            <a:ext cx="8142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Other Resources</a:t>
            </a:r>
            <a:endParaRPr lang="en-US" sz="36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2043113"/>
            <a:ext cx="2452609" cy="245260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900363" y="3557588"/>
            <a:ext cx="860107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24122" y="2246353"/>
            <a:ext cx="407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BONUS</a:t>
            </a:r>
            <a:endParaRPr lang="en-US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0719" y="3782430"/>
            <a:ext cx="8142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Senior Market Advisors University</a:t>
            </a:r>
            <a:endParaRPr lang="en-US" sz="28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8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647747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Bold Oblique" charset="0"/>
                <a:ea typeface="Helvetica Bold Oblique" charset="0"/>
                <a:cs typeface="Helvetica Bold Oblique" charset="0"/>
              </a:rPr>
              <a:t>Did you know?</a:t>
            </a:r>
            <a:endParaRPr lang="en-US" sz="6000" b="1" i="1" dirty="0">
              <a:solidFill>
                <a:schemeClr val="tx1">
                  <a:lumMod val="65000"/>
                  <a:lumOff val="35000"/>
                </a:schemeClr>
              </a:solidFill>
              <a:latin typeface="Helvetica Bold Oblique" charset="0"/>
              <a:ea typeface="Helvetica Bold Oblique" charset="0"/>
              <a:cs typeface="Helvetica Bold Oblique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4279" y="1938957"/>
            <a:ext cx="112077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Medical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bills are the leading cause of personal bankruptcy filings.*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Having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health insurance is not guaranteed protection from major, life-changing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hospital expenses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Even the best health insurance won’t cover all health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costs.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Three of every five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bankruptcies are due to unpaid medical bills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.*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78% of people that file for medical bankruptcy had health insurance.**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043" y="6025492"/>
            <a:ext cx="10667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Oblique" charset="0"/>
                <a:ea typeface="Helvetica Oblique" charset="0"/>
                <a:cs typeface="Helvetica Oblique" charset="0"/>
              </a:rPr>
              <a:t>*http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Oblique" charset="0"/>
                <a:ea typeface="Helvetica Oblique" charset="0"/>
                <a:cs typeface="Helvetica Oblique" charset="0"/>
              </a:rPr>
              <a:t>://www.nerdwallet.com/blog/health/2014/03/26/medical-bankruptcy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Oblique" charset="0"/>
                <a:ea typeface="Helvetica Oblique" charset="0"/>
                <a:cs typeface="Helvetica Oblique" charset="0"/>
              </a:rPr>
              <a:t>/</a:t>
            </a:r>
          </a:p>
          <a:p>
            <a:pPr algn="ctr"/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Oblique" charset="0"/>
                <a:ea typeface="Helvetica Oblique" charset="0"/>
                <a:cs typeface="Helvetica Oblique" charset="0"/>
              </a:rPr>
              <a:t>**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Oblique" charset="0"/>
                <a:ea typeface="Helvetica Oblique" charset="0"/>
                <a:cs typeface="Helvetica Oblique" charset="0"/>
              </a:rPr>
              <a:t>http://www.foxbusiness.com/personal-finance/2014/02/18/medical-bankruptcies-are-still-problem-here-what-to-expect/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43" y="2171699"/>
            <a:ext cx="266700" cy="266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43" y="2679988"/>
            <a:ext cx="266700" cy="266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43" y="3793794"/>
            <a:ext cx="266700" cy="266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43" y="4352740"/>
            <a:ext cx="266700" cy="266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43" y="4889757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029458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Agency Services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1798899"/>
            <a:ext cx="12191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One of Our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Uplines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, Located in TN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221" y="5876725"/>
            <a:ext cx="3666049" cy="4745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01089" y="2839431"/>
            <a:ext cx="76947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Free to use anything on this site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Quoting tools for Life, LTC, Disability and Annuities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Applications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Will contract new companies when first line of business is written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029" y="2944295"/>
            <a:ext cx="266700" cy="266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029" y="3296794"/>
            <a:ext cx="266700" cy="266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029" y="3675577"/>
            <a:ext cx="266700" cy="266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029" y="4054360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" y="5793599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www.agencyservices.com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744" y="528134"/>
            <a:ext cx="10052512" cy="500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5150" y="1938692"/>
            <a:ext cx="11116849" cy="4524315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Paying the bills when Medicare stops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Affordable: can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be tailored to fit most budgets, even with a fixed income 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Provides cash directly to you when you need it the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most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(UB-04 Form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or Pathology Report)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You can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choose how to spend your money: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Offset the cost of Co-pays and Deductibles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Pay for Out-of-Pocket Expense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Help make up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for lost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wages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999928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Policies Designed for You.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94" y="2171699"/>
            <a:ext cx="266700" cy="26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94" y="2671406"/>
            <a:ext cx="266700" cy="266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94" y="3228265"/>
            <a:ext cx="266700" cy="266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94" y="4293538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7474449"/>
          </a:xfrm>
          <a:prstGeom prst="rect">
            <a:avLst/>
          </a:prstGeom>
          <a:solidFill>
            <a:srgbClr val="2A3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014" y="6238158"/>
            <a:ext cx="3532738" cy="4745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24122" y="2623086"/>
            <a:ext cx="8142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Hospital Indemnity</a:t>
            </a:r>
            <a:endParaRPr lang="en-US" sz="36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2043113"/>
            <a:ext cx="2452609" cy="245260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900363" y="3557588"/>
            <a:ext cx="860107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24122" y="2246353"/>
            <a:ext cx="407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LESSON</a:t>
            </a:r>
            <a:endParaRPr lang="en-US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0719" y="3782430"/>
            <a:ext cx="8142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Senior Market Advisors University</a:t>
            </a:r>
            <a:endParaRPr lang="en-US" sz="28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84276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Hospital Indemnity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6231" y="2314058"/>
            <a:ext cx="97393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Most health insurance plans have coverage “gaps”, out-of-pocket expenses and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co-payments</a:t>
            </a:r>
          </a:p>
          <a:p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Many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times,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policyholders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don’t understand, are not aware of and are not prepared for how quickly these out-of-pocket expenses can add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up</a:t>
            </a:r>
          </a:p>
          <a:p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The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“Gaps” can quickly add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up. Does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your client’s health insurance have deductibles or co-payments for: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Hospital Confinement?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Ambulance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Trips?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Cancer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Treatments?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Skilled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Nursing?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612201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Introduction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221" y="5876725"/>
            <a:ext cx="3666049" cy="4745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802" y="2381642"/>
            <a:ext cx="266700" cy="266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802" y="3317350"/>
            <a:ext cx="266700" cy="266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802" y="4224239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99992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What is Hospital Indemnity Insurance?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8820" y="2182199"/>
            <a:ext cx="91638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Even if you have excellent medical insurance with comprehensive benefits you are still responsible for paying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Deductibles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Co-pays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Co-insurance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Non-covered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edical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e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xpenses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With hospital indemnity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nsurance, the company pays a benefit to you when you or a covered family member becomes sick or injured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605" y="2366340"/>
            <a:ext cx="266700" cy="26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605" y="5043487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14587" y="2538810"/>
            <a:ext cx="86725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What insurance coverage is in place now?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How does it handle a hospital stay?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How does it handle a nursing facility stay?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How does it handle a cancer diagnosis?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How does it cover Part B drugs?</a:t>
            </a:r>
          </a:p>
          <a:p>
            <a:pPr marL="0" lvl="1"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What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will the financial implication be to your client if one or more of these events occur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9992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Review Client’s Medical Coverage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6936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Ask for the Summary of Benefits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444" y="2704107"/>
            <a:ext cx="266700" cy="266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444" y="4957762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3841</TotalTime>
  <Words>2026</Words>
  <Application>Microsoft Macintosh PowerPoint</Application>
  <PresentationFormat>Widescreen</PresentationFormat>
  <Paragraphs>278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Calibri</vt:lpstr>
      <vt:lpstr>Calibri Light</vt:lpstr>
      <vt:lpstr>Courier New</vt:lpstr>
      <vt:lpstr>Helvetica</vt:lpstr>
      <vt:lpstr>Helvetica Bold Oblique</vt:lpstr>
      <vt:lpstr>Helvetica Light</vt:lpstr>
      <vt:lpstr>Helvetica Oblique</vt:lpstr>
      <vt:lpstr>WeblySleek UI Light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Sasha</dc:creator>
  <cp:lastModifiedBy>Ashley Goddard</cp:lastModifiedBy>
  <cp:revision>188</cp:revision>
  <dcterms:created xsi:type="dcterms:W3CDTF">2014-04-18T14:02:29Z</dcterms:created>
  <dcterms:modified xsi:type="dcterms:W3CDTF">2016-12-08T18:38:47Z</dcterms:modified>
</cp:coreProperties>
</file>