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3.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4.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handoutMasterIdLst>
    <p:handoutMasterId r:id="rId49"/>
  </p:handoutMasterIdLst>
  <p:sldIdLst>
    <p:sldId id="256" r:id="rId2"/>
    <p:sldId id="348" r:id="rId3"/>
    <p:sldId id="257" r:id="rId4"/>
    <p:sldId id="258" r:id="rId5"/>
    <p:sldId id="281" r:id="rId6"/>
    <p:sldId id="282" r:id="rId7"/>
    <p:sldId id="283" r:id="rId8"/>
    <p:sldId id="284" r:id="rId9"/>
    <p:sldId id="289" r:id="rId10"/>
    <p:sldId id="304" r:id="rId11"/>
    <p:sldId id="318" r:id="rId12"/>
    <p:sldId id="305" r:id="rId13"/>
    <p:sldId id="306" r:id="rId14"/>
    <p:sldId id="307" r:id="rId15"/>
    <p:sldId id="308" r:id="rId16"/>
    <p:sldId id="309" r:id="rId17"/>
    <p:sldId id="310" r:id="rId18"/>
    <p:sldId id="311" r:id="rId19"/>
    <p:sldId id="312" r:id="rId20"/>
    <p:sldId id="313" r:id="rId21"/>
    <p:sldId id="319" r:id="rId22"/>
    <p:sldId id="286" r:id="rId23"/>
    <p:sldId id="291" r:id="rId24"/>
    <p:sldId id="292" r:id="rId25"/>
    <p:sldId id="293" r:id="rId26"/>
    <p:sldId id="294" r:id="rId27"/>
    <p:sldId id="295" r:id="rId28"/>
    <p:sldId id="296" r:id="rId29"/>
    <p:sldId id="320" r:id="rId30"/>
    <p:sldId id="315" r:id="rId31"/>
    <p:sldId id="316" r:id="rId32"/>
    <p:sldId id="317" r:id="rId33"/>
    <p:sldId id="323" r:id="rId34"/>
    <p:sldId id="297" r:id="rId35"/>
    <p:sldId id="299" r:id="rId36"/>
    <p:sldId id="287" r:id="rId37"/>
    <p:sldId id="298" r:id="rId38"/>
    <p:sldId id="288" r:id="rId39"/>
    <p:sldId id="303" r:id="rId40"/>
    <p:sldId id="314" r:id="rId41"/>
    <p:sldId id="324" r:id="rId42"/>
    <p:sldId id="327" r:id="rId43"/>
    <p:sldId id="343" r:id="rId44"/>
    <p:sldId id="328" r:id="rId45"/>
    <p:sldId id="344" r:id="rId46"/>
    <p:sldId id="330" r:id="rId47"/>
    <p:sldId id="329" r:id="rId4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57A1"/>
    <a:srgbClr val="2792BE"/>
    <a:srgbClr val="4F3D53"/>
    <a:srgbClr val="25AAE1"/>
    <a:srgbClr val="2B35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38" autoAdjust="0"/>
    <p:restoredTop sz="94660"/>
  </p:normalViewPr>
  <p:slideViewPr>
    <p:cSldViewPr snapToGrid="0">
      <p:cViewPr varScale="1">
        <p:scale>
          <a:sx n="101" d="100"/>
          <a:sy n="101" d="100"/>
        </p:scale>
        <p:origin x="21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esProps" Target="presProps.xml"/><Relationship Id="rId51" Type="http://schemas.openxmlformats.org/officeDocument/2006/relationships/viewProps" Target="viewProps.xml"/><Relationship Id="rId52" Type="http://schemas.openxmlformats.org/officeDocument/2006/relationships/theme" Target="theme/theme1.xml"/><Relationship Id="rId53"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4" Type="http://schemas.openxmlformats.org/officeDocument/2006/relationships/chartUserShapes" Target="../drawings/drawing1.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4" Type="http://schemas.openxmlformats.org/officeDocument/2006/relationships/chartUserShapes" Target="../drawings/drawing2.xml"/><Relationship Id="rId1" Type="http://schemas.microsoft.com/office/2011/relationships/chartStyle" Target="style3.xml"/><Relationship Id="rId2" Type="http://schemas.microsoft.com/office/2011/relationships/chartColorStyle" Target="colors3.xml"/></Relationships>
</file>

<file path=ppt/charts/_rels/chart4.xml.rels><?xml version="1.0" encoding="UTF-8" standalone="yes"?>
<Relationships xmlns="http://schemas.openxmlformats.org/package/2006/relationships"><Relationship Id="rId1" Type="http://schemas.microsoft.com/office/2011/relationships/chartStyle" Target="style4.xml"/><Relationship Id="rId2" Type="http://schemas.microsoft.com/office/2011/relationships/chartColorStyle" Target="colors4.xml"/><Relationship Id="rId3"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4" Type="http://schemas.openxmlformats.org/officeDocument/2006/relationships/chartUserShapes" Target="../drawings/drawing3.xml"/><Relationship Id="rId1" Type="http://schemas.microsoft.com/office/2011/relationships/chartStyle" Target="style5.xml"/><Relationship Id="rId2" Type="http://schemas.microsoft.com/office/2011/relationships/chartColorStyle" Target="colors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4" Type="http://schemas.openxmlformats.org/officeDocument/2006/relationships/chartUserShapes" Target="../drawings/drawing4.xml"/><Relationship Id="rId1" Type="http://schemas.microsoft.com/office/2011/relationships/chartStyle" Target="style6.xml"/><Relationship Id="rId2" Type="http://schemas.microsoft.com/office/2011/relationships/chartColorStyle" Target="colors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4" Type="http://schemas.openxmlformats.org/officeDocument/2006/relationships/chartUserShapes" Target="../drawings/drawing5.xml"/><Relationship Id="rId1" Type="http://schemas.microsoft.com/office/2011/relationships/chartStyle" Target="style7.xml"/><Relationship Id="rId2" Type="http://schemas.microsoft.com/office/2011/relationships/chartColorStyle" Target="colors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F3D53"/>
              </a:solidFill>
              <a:ln w="19050">
                <a:solidFill>
                  <a:schemeClr val="lt1"/>
                </a:solidFill>
              </a:ln>
              <a:effectLst/>
            </c:spPr>
            <c:extLst xmlns:c16r2="http://schemas.microsoft.com/office/drawing/2015/06/chart">
              <c:ext xmlns:c16="http://schemas.microsoft.com/office/drawing/2014/chart" uri="{C3380CC4-5D6E-409C-BE32-E72D297353CC}">
                <c16:uniqueId val="{00000001-6596-4B72-9B8F-E52470D68BA6}"/>
              </c:ext>
            </c:extLst>
          </c:dPt>
          <c:dPt>
            <c:idx val="1"/>
            <c:bubble3D val="0"/>
            <c:spPr>
              <a:solidFill>
                <a:schemeClr val="bg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6596-4B72-9B8F-E52470D68BA6}"/>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596-4B72-9B8F-E52470D68BA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596-4B72-9B8F-E52470D68BA6}"/>
              </c:ext>
            </c:extLst>
          </c:dPt>
          <c:cat>
            <c:strRef>
              <c:f>Sheet1!$A$2:$A$5</c:f>
              <c:strCache>
                <c:ptCount val="2"/>
                <c:pt idx="0">
                  <c:v>1st Qtr</c:v>
                </c:pt>
                <c:pt idx="1">
                  <c:v>2nd Qtr</c:v>
                </c:pt>
              </c:strCache>
            </c:strRef>
          </c:cat>
          <c:val>
            <c:numRef>
              <c:f>Sheet1!$B$2:$B$5</c:f>
              <c:numCache>
                <c:formatCode>General</c:formatCode>
                <c:ptCount val="4"/>
                <c:pt idx="0">
                  <c:v>33.0</c:v>
                </c:pt>
                <c:pt idx="1">
                  <c:v>66.0</c:v>
                </c:pt>
              </c:numCache>
            </c:numRef>
          </c:val>
          <c:extLst xmlns:c16r2="http://schemas.microsoft.com/office/drawing/2015/06/chart">
            <c:ext xmlns:c16="http://schemas.microsoft.com/office/drawing/2014/chart" uri="{C3380CC4-5D6E-409C-BE32-E72D297353CC}">
              <c16:uniqueId val="{00000008-6596-4B72-9B8F-E52470D68BA6}"/>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22673757034"/>
          <c:y val="0.0498693579889534"/>
          <c:w val="0.804212081054928"/>
          <c:h val="0.890287412424303"/>
        </c:manualLayout>
      </c:layout>
      <c:doughnutChart>
        <c:varyColors val="1"/>
        <c:ser>
          <c:idx val="0"/>
          <c:order val="0"/>
          <c:tx>
            <c:strRef>
              <c:f>Sheet1!$B$1</c:f>
              <c:strCache>
                <c:ptCount val="1"/>
                <c:pt idx="0">
                  <c:v>Sales</c:v>
                </c:pt>
              </c:strCache>
            </c:strRef>
          </c:tx>
          <c:dPt>
            <c:idx val="0"/>
            <c:bubble3D val="0"/>
            <c:spPr>
              <a:solidFill>
                <a:srgbClr val="25AAE1"/>
              </a:solidFill>
              <a:ln w="19050">
                <a:solidFill>
                  <a:schemeClr val="lt1"/>
                </a:solidFill>
              </a:ln>
              <a:effectLst/>
            </c:spPr>
            <c:extLst xmlns:c16r2="http://schemas.microsoft.com/office/drawing/2015/06/chart">
              <c:ext xmlns:c16="http://schemas.microsoft.com/office/drawing/2014/chart" uri="{C3380CC4-5D6E-409C-BE32-E72D297353CC}">
                <c16:uniqueId val="{00000001-45AD-4E8D-9B66-015C027A46D5}"/>
              </c:ext>
            </c:extLst>
          </c:dPt>
          <c:dPt>
            <c:idx val="1"/>
            <c:bubble3D val="0"/>
            <c:spPr>
              <a:solidFill>
                <a:schemeClr val="bg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5AD-4E8D-9B66-015C027A46D5}"/>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5AD-4E8D-9B66-015C027A46D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5AD-4E8D-9B66-015C027A46D5}"/>
              </c:ext>
            </c:extLst>
          </c:dPt>
          <c:cat>
            <c:strRef>
              <c:f>Sheet1!$A$2:$A$5</c:f>
              <c:strCache>
                <c:ptCount val="2"/>
                <c:pt idx="0">
                  <c:v>1st Qtr</c:v>
                </c:pt>
                <c:pt idx="1">
                  <c:v>2nd Qtr</c:v>
                </c:pt>
              </c:strCache>
            </c:strRef>
          </c:cat>
          <c:val>
            <c:numRef>
              <c:f>Sheet1!$B$2:$B$5</c:f>
              <c:numCache>
                <c:formatCode>General</c:formatCode>
                <c:ptCount val="4"/>
                <c:pt idx="0">
                  <c:v>66.0</c:v>
                </c:pt>
                <c:pt idx="1">
                  <c:v>33.0</c:v>
                </c:pt>
              </c:numCache>
            </c:numRef>
          </c:val>
          <c:extLst xmlns:c16r2="http://schemas.microsoft.com/office/drawing/2015/06/chart">
            <c:ext xmlns:c16="http://schemas.microsoft.com/office/drawing/2014/chart" uri="{C3380CC4-5D6E-409C-BE32-E72D297353CC}">
              <c16:uniqueId val="{00000008-45AD-4E8D-9B66-015C027A46D5}"/>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2B3541"/>
              </a:solidFill>
              <a:ln w="19050">
                <a:solidFill>
                  <a:schemeClr val="lt1"/>
                </a:solidFill>
              </a:ln>
              <a:effectLst/>
            </c:spPr>
            <c:extLst xmlns:c16r2="http://schemas.microsoft.com/office/drawing/2015/06/chart">
              <c:ext xmlns:c16="http://schemas.microsoft.com/office/drawing/2014/chart" uri="{C3380CC4-5D6E-409C-BE32-E72D297353CC}">
                <c16:uniqueId val="{00000001-CB09-48CF-9F68-5C6775C6CFB7}"/>
              </c:ext>
            </c:extLst>
          </c:dPt>
          <c:dPt>
            <c:idx val="1"/>
            <c:bubble3D val="0"/>
            <c:spPr>
              <a:solidFill>
                <a:schemeClr val="bg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CB09-48CF-9F68-5C6775C6CFB7}"/>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B09-48CF-9F68-5C6775C6CFB7}"/>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CB09-48CF-9F68-5C6775C6CFB7}"/>
              </c:ext>
            </c:extLst>
          </c:dPt>
          <c:cat>
            <c:strRef>
              <c:f>Sheet1!$A$2:$A$5</c:f>
              <c:strCache>
                <c:ptCount val="2"/>
                <c:pt idx="0">
                  <c:v>1st Qtr</c:v>
                </c:pt>
                <c:pt idx="1">
                  <c:v>2nd Qtr</c:v>
                </c:pt>
              </c:strCache>
            </c:strRef>
          </c:cat>
          <c:val>
            <c:numRef>
              <c:f>Sheet1!$B$2:$B$5</c:f>
              <c:numCache>
                <c:formatCode>General</c:formatCode>
                <c:ptCount val="4"/>
                <c:pt idx="0">
                  <c:v>100.0</c:v>
                </c:pt>
                <c:pt idx="1">
                  <c:v>0.0</c:v>
                </c:pt>
              </c:numCache>
            </c:numRef>
          </c:val>
          <c:extLst xmlns:c16r2="http://schemas.microsoft.com/office/drawing/2015/06/chart">
            <c:ext xmlns:c16="http://schemas.microsoft.com/office/drawing/2014/chart" uri="{C3380CC4-5D6E-409C-BE32-E72D297353CC}">
              <c16:uniqueId val="{00000008-CB09-48CF-9F68-5C6775C6CFB7}"/>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4F3D53"/>
              </a:solidFill>
              <a:ln w="19050">
                <a:solidFill>
                  <a:schemeClr val="lt1"/>
                </a:solidFill>
              </a:ln>
              <a:effectLst/>
            </c:spPr>
            <c:extLst xmlns:c16r2="http://schemas.microsoft.com/office/drawing/2015/06/chart">
              <c:ext xmlns:c16="http://schemas.microsoft.com/office/drawing/2014/chart" uri="{C3380CC4-5D6E-409C-BE32-E72D297353CC}">
                <c16:uniqueId val="{00000001-4DBF-46F1-A957-ECE813B1CB3E}"/>
              </c:ext>
            </c:extLst>
          </c:dPt>
          <c:dPt>
            <c:idx val="1"/>
            <c:bubble3D val="0"/>
            <c:spPr>
              <a:solidFill>
                <a:schemeClr val="bg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DBF-46F1-A957-ECE813B1CB3E}"/>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DBF-46F1-A957-ECE813B1CB3E}"/>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DBF-46F1-A957-ECE813B1CB3E}"/>
              </c:ext>
            </c:extLst>
          </c:dPt>
          <c:cat>
            <c:strRef>
              <c:f>Sheet1!$A$2:$A$5</c:f>
              <c:strCache>
                <c:ptCount val="2"/>
                <c:pt idx="0">
                  <c:v>1st Qtr</c:v>
                </c:pt>
                <c:pt idx="1">
                  <c:v>2nd Qtr</c:v>
                </c:pt>
              </c:strCache>
            </c:strRef>
          </c:cat>
          <c:val>
            <c:numRef>
              <c:f>Sheet1!$B$2:$B$5</c:f>
              <c:numCache>
                <c:formatCode>General</c:formatCode>
                <c:ptCount val="4"/>
                <c:pt idx="0">
                  <c:v>100.0</c:v>
                </c:pt>
                <c:pt idx="1">
                  <c:v>0.0</c:v>
                </c:pt>
              </c:numCache>
            </c:numRef>
          </c:val>
          <c:extLst xmlns:c16r2="http://schemas.microsoft.com/office/drawing/2015/06/chart">
            <c:ext xmlns:c16="http://schemas.microsoft.com/office/drawing/2014/chart" uri="{C3380CC4-5D6E-409C-BE32-E72D297353CC}">
              <c16:uniqueId val="{00000008-4DBF-46F1-A957-ECE813B1CB3E}"/>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22673757034"/>
          <c:y val="0.0498693579889534"/>
          <c:w val="0.804212081054928"/>
          <c:h val="0.890287412424303"/>
        </c:manualLayout>
      </c:layout>
      <c:doughnutChart>
        <c:varyColors val="1"/>
        <c:ser>
          <c:idx val="0"/>
          <c:order val="0"/>
          <c:tx>
            <c:strRef>
              <c:f>Sheet1!$B$1</c:f>
              <c:strCache>
                <c:ptCount val="1"/>
                <c:pt idx="0">
                  <c:v>Sales</c:v>
                </c:pt>
              </c:strCache>
            </c:strRef>
          </c:tx>
          <c:spPr>
            <a:solidFill>
              <a:srgbClr val="2857A1"/>
            </a:solidFill>
          </c:spPr>
          <c:dPt>
            <c:idx val="0"/>
            <c:bubble3D val="0"/>
            <c:spPr>
              <a:solidFill>
                <a:srgbClr val="2857A1"/>
              </a:solidFill>
              <a:ln w="19050">
                <a:solidFill>
                  <a:schemeClr val="lt1"/>
                </a:solidFill>
              </a:ln>
              <a:effectLst/>
            </c:spPr>
            <c:extLst xmlns:c16r2="http://schemas.microsoft.com/office/drawing/2015/06/chart">
              <c:ext xmlns:c16="http://schemas.microsoft.com/office/drawing/2014/chart" uri="{C3380CC4-5D6E-409C-BE32-E72D297353CC}">
                <c16:uniqueId val="{00000001-B1CD-4D0D-9BA7-0392D4A7DB99}"/>
              </c:ext>
            </c:extLst>
          </c:dPt>
          <c:dPt>
            <c:idx val="1"/>
            <c:bubble3D val="0"/>
            <c:spPr>
              <a:solidFill>
                <a:srgbClr val="2857A1"/>
              </a:solidFill>
              <a:ln w="19050">
                <a:solidFill>
                  <a:schemeClr val="lt1"/>
                </a:solidFill>
              </a:ln>
              <a:effectLst/>
            </c:spPr>
            <c:extLst xmlns:c16r2="http://schemas.microsoft.com/office/drawing/2015/06/chart">
              <c:ext xmlns:c16="http://schemas.microsoft.com/office/drawing/2014/chart" uri="{C3380CC4-5D6E-409C-BE32-E72D297353CC}">
                <c16:uniqueId val="{00000003-B1CD-4D0D-9BA7-0392D4A7DB99}"/>
              </c:ext>
            </c:extLst>
          </c:dPt>
          <c:dPt>
            <c:idx val="2"/>
            <c:bubble3D val="0"/>
            <c:spPr>
              <a:solidFill>
                <a:srgbClr val="2857A1"/>
              </a:solidFill>
              <a:ln w="19050">
                <a:solidFill>
                  <a:schemeClr val="lt1"/>
                </a:solidFill>
              </a:ln>
              <a:effectLst/>
            </c:spPr>
            <c:extLst xmlns:c16r2="http://schemas.microsoft.com/office/drawing/2015/06/chart">
              <c:ext xmlns:c16="http://schemas.microsoft.com/office/drawing/2014/chart" uri="{C3380CC4-5D6E-409C-BE32-E72D297353CC}">
                <c16:uniqueId val="{00000005-B1CD-4D0D-9BA7-0392D4A7DB99}"/>
              </c:ext>
            </c:extLst>
          </c:dPt>
          <c:dPt>
            <c:idx val="3"/>
            <c:bubble3D val="0"/>
            <c:spPr>
              <a:solidFill>
                <a:srgbClr val="2857A1"/>
              </a:solidFill>
              <a:ln w="19050">
                <a:solidFill>
                  <a:schemeClr val="lt1"/>
                </a:solidFill>
              </a:ln>
              <a:effectLst/>
            </c:spPr>
            <c:extLst xmlns:c16r2="http://schemas.microsoft.com/office/drawing/2015/06/chart">
              <c:ext xmlns:c16="http://schemas.microsoft.com/office/drawing/2014/chart" uri="{C3380CC4-5D6E-409C-BE32-E72D297353CC}">
                <c16:uniqueId val="{00000007-B1CD-4D0D-9BA7-0392D4A7DB99}"/>
              </c:ext>
            </c:extLst>
          </c:dPt>
          <c:cat>
            <c:strRef>
              <c:f>Sheet1!$A$2:$A$5</c:f>
              <c:strCache>
                <c:ptCount val="2"/>
                <c:pt idx="0">
                  <c:v>1st Qtr</c:v>
                </c:pt>
                <c:pt idx="1">
                  <c:v>2nd Qtr</c:v>
                </c:pt>
              </c:strCache>
            </c:strRef>
          </c:cat>
          <c:val>
            <c:numRef>
              <c:f>Sheet1!$B$2:$B$5</c:f>
              <c:numCache>
                <c:formatCode>General</c:formatCode>
                <c:ptCount val="4"/>
                <c:pt idx="0">
                  <c:v>100.0</c:v>
                </c:pt>
                <c:pt idx="1">
                  <c:v>0.0</c:v>
                </c:pt>
              </c:numCache>
            </c:numRef>
          </c:val>
          <c:extLst xmlns:c16r2="http://schemas.microsoft.com/office/drawing/2015/06/chart">
            <c:ext xmlns:c16="http://schemas.microsoft.com/office/drawing/2014/chart" uri="{C3380CC4-5D6E-409C-BE32-E72D297353CC}">
              <c16:uniqueId val="{00000008-B1CD-4D0D-9BA7-0392D4A7DB99}"/>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2B3541"/>
              </a:solidFill>
              <a:ln w="19050">
                <a:solidFill>
                  <a:schemeClr val="lt1"/>
                </a:solidFill>
              </a:ln>
              <a:effectLst/>
            </c:spPr>
            <c:extLst xmlns:c16r2="http://schemas.microsoft.com/office/drawing/2015/06/chart">
              <c:ext xmlns:c16="http://schemas.microsoft.com/office/drawing/2014/chart" uri="{C3380CC4-5D6E-409C-BE32-E72D297353CC}">
                <c16:uniqueId val="{00000001-1621-4D70-B840-988D44D92023}"/>
              </c:ext>
            </c:extLst>
          </c:dPt>
          <c:dPt>
            <c:idx val="1"/>
            <c:bubble3D val="0"/>
            <c:spPr>
              <a:solidFill>
                <a:schemeClr val="bg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1621-4D70-B840-988D44D9202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1621-4D70-B840-988D44D92023}"/>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1621-4D70-B840-988D44D92023}"/>
              </c:ext>
            </c:extLst>
          </c:dPt>
          <c:cat>
            <c:strRef>
              <c:f>Sheet1!$A$2:$A$5</c:f>
              <c:strCache>
                <c:ptCount val="2"/>
                <c:pt idx="0">
                  <c:v>1st Qtr</c:v>
                </c:pt>
                <c:pt idx="1">
                  <c:v>2nd Qtr</c:v>
                </c:pt>
              </c:strCache>
            </c:strRef>
          </c:cat>
          <c:val>
            <c:numRef>
              <c:f>Sheet1!$B$2:$B$5</c:f>
              <c:numCache>
                <c:formatCode>General</c:formatCode>
                <c:ptCount val="4"/>
                <c:pt idx="0">
                  <c:v>100.0</c:v>
                </c:pt>
                <c:pt idx="1">
                  <c:v>0.0</c:v>
                </c:pt>
              </c:numCache>
            </c:numRef>
          </c:val>
          <c:extLst xmlns:c16r2="http://schemas.microsoft.com/office/drawing/2015/06/chart">
            <c:ext xmlns:c16="http://schemas.microsoft.com/office/drawing/2014/chart" uri="{C3380CC4-5D6E-409C-BE32-E72D297353CC}">
              <c16:uniqueId val="{00000008-1621-4D70-B840-988D44D92023}"/>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922673757034"/>
          <c:y val="0.0498693579889534"/>
          <c:w val="0.804212081054928"/>
          <c:h val="0.890287412424303"/>
        </c:manualLayout>
      </c:layout>
      <c:doughnutChart>
        <c:varyColors val="1"/>
        <c:ser>
          <c:idx val="0"/>
          <c:order val="0"/>
          <c:tx>
            <c:strRef>
              <c:f>Sheet1!$B$1</c:f>
              <c:strCache>
                <c:ptCount val="1"/>
                <c:pt idx="0">
                  <c:v>Sales</c:v>
                </c:pt>
              </c:strCache>
            </c:strRef>
          </c:tx>
          <c:dPt>
            <c:idx val="0"/>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1-77F5-4702-ADB0-82B261D06ABD}"/>
              </c:ext>
            </c:extLst>
          </c:dPt>
          <c:dPt>
            <c:idx val="1"/>
            <c:bubble3D val="0"/>
            <c:spPr>
              <a:solidFill>
                <a:schemeClr val="bg2">
                  <a:lumMod val="7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77F5-4702-ADB0-82B261D06ABD}"/>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7F5-4702-ADB0-82B261D06ABD}"/>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77F5-4702-ADB0-82B261D06ABD}"/>
              </c:ext>
            </c:extLst>
          </c:dPt>
          <c:cat>
            <c:strRef>
              <c:f>Sheet1!$A$2:$A$5</c:f>
              <c:strCache>
                <c:ptCount val="2"/>
                <c:pt idx="0">
                  <c:v>1st Qtr</c:v>
                </c:pt>
                <c:pt idx="1">
                  <c:v>2nd Qtr</c:v>
                </c:pt>
              </c:strCache>
            </c:strRef>
          </c:cat>
          <c:val>
            <c:numRef>
              <c:f>Sheet1!$B$2:$B$5</c:f>
              <c:numCache>
                <c:formatCode>General</c:formatCode>
                <c:ptCount val="4"/>
                <c:pt idx="0">
                  <c:v>100.0</c:v>
                </c:pt>
                <c:pt idx="1">
                  <c:v>0.0</c:v>
                </c:pt>
              </c:numCache>
            </c:numRef>
          </c:val>
          <c:extLst xmlns:c16r2="http://schemas.microsoft.com/office/drawing/2015/06/chart">
            <c:ext xmlns:c16="http://schemas.microsoft.com/office/drawing/2014/chart" uri="{C3380CC4-5D6E-409C-BE32-E72D297353CC}">
              <c16:uniqueId val="{00000008-77F5-4702-ADB0-82B261D06ABD}"/>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0.27702</cdr:x>
      <cdr:y>0.35869</cdr:y>
    </cdr:from>
    <cdr:to>
      <cdr:x>0.80813</cdr:x>
      <cdr:y>0.66083</cdr:y>
    </cdr:to>
    <cdr:sp macro="" textlink="">
      <cdr:nvSpPr>
        <cdr:cNvPr id="2" name="TextBox 22"/>
        <cdr:cNvSpPr txBox="1"/>
      </cdr:nvSpPr>
      <cdr:spPr>
        <a:xfrm xmlns:a="http://schemas.openxmlformats.org/drawingml/2006/main">
          <a:off x="780994" y="913461"/>
          <a:ext cx="1497317" cy="769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4400" dirty="0" smtClean="0">
              <a:solidFill>
                <a:schemeClr val="bg2">
                  <a:lumMod val="50000"/>
                </a:schemeClr>
              </a:solidFill>
              <a:latin typeface="Arial Black" panose="020B0A04020102020204" pitchFamily="34" charset="0"/>
            </a:rPr>
            <a:t>2</a:t>
          </a:r>
          <a:endParaRPr lang="en-US" sz="4400" dirty="0">
            <a:solidFill>
              <a:schemeClr val="bg2">
                <a:lumMod val="50000"/>
              </a:schemeClr>
            </a:solidFill>
            <a:latin typeface="Arial Black" panose="020B0A040201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0.24936</cdr:x>
      <cdr:y>0.35025</cdr:y>
    </cdr:from>
    <cdr:to>
      <cdr:x>0.78047</cdr:x>
      <cdr:y>0.65238</cdr:y>
    </cdr:to>
    <cdr:sp macro="" textlink="">
      <cdr:nvSpPr>
        <cdr:cNvPr id="2" name="TextBox 22"/>
        <cdr:cNvSpPr txBox="1"/>
      </cdr:nvSpPr>
      <cdr:spPr>
        <a:xfrm xmlns:a="http://schemas.openxmlformats.org/drawingml/2006/main">
          <a:off x="703005" y="891953"/>
          <a:ext cx="1497317" cy="769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4400" dirty="0" smtClean="0">
              <a:solidFill>
                <a:schemeClr val="bg2">
                  <a:lumMod val="50000"/>
                </a:schemeClr>
              </a:solidFill>
              <a:latin typeface="Arial Black" panose="020B0A04020102020204" pitchFamily="34" charset="0"/>
            </a:rPr>
            <a:t>3</a:t>
          </a:r>
          <a:endParaRPr lang="en-US" sz="4400" dirty="0">
            <a:solidFill>
              <a:schemeClr val="bg2">
                <a:lumMod val="50000"/>
              </a:schemeClr>
            </a:solidFill>
            <a:latin typeface="Arial Black" panose="020B0A040201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0.29772</cdr:x>
      <cdr:y>0.28261</cdr:y>
    </cdr:from>
    <cdr:to>
      <cdr:x>0.77752</cdr:x>
      <cdr:y>0.71739</cdr:y>
    </cdr:to>
    <cdr:sp macro="" textlink="">
      <cdr:nvSpPr>
        <cdr:cNvPr id="2" name="TextBox 22"/>
        <cdr:cNvSpPr txBox="1"/>
      </cdr:nvSpPr>
      <cdr:spPr>
        <a:xfrm xmlns:a="http://schemas.openxmlformats.org/drawingml/2006/main">
          <a:off x="513429" y="500136"/>
          <a:ext cx="827419" cy="769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4400" dirty="0" smtClean="0">
              <a:solidFill>
                <a:schemeClr val="bg2">
                  <a:lumMod val="50000"/>
                </a:schemeClr>
              </a:solidFill>
              <a:latin typeface="Arial Black" panose="020B0A04020102020204" pitchFamily="34" charset="0"/>
            </a:rPr>
            <a:t>2</a:t>
          </a:r>
          <a:endParaRPr lang="en-US" sz="4400" dirty="0">
            <a:solidFill>
              <a:schemeClr val="bg2">
                <a:lumMod val="50000"/>
              </a:schemeClr>
            </a:solidFill>
            <a:latin typeface="Arial Black" panose="020B0A040201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0.28412</cdr:x>
      <cdr:y>0.29301</cdr:y>
    </cdr:from>
    <cdr:to>
      <cdr:x>0.72989</cdr:x>
      <cdr:y>0.74406</cdr:y>
    </cdr:to>
    <cdr:sp macro="" textlink="">
      <cdr:nvSpPr>
        <cdr:cNvPr id="2" name="TextBox 22"/>
        <cdr:cNvSpPr txBox="1"/>
      </cdr:nvSpPr>
      <cdr:spPr>
        <a:xfrm xmlns:a="http://schemas.openxmlformats.org/drawingml/2006/main">
          <a:off x="511586" y="499842"/>
          <a:ext cx="802670" cy="76944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4400" dirty="0" smtClean="0">
              <a:solidFill>
                <a:schemeClr val="bg2">
                  <a:lumMod val="50000"/>
                </a:schemeClr>
              </a:solidFill>
              <a:latin typeface="Arial Black" panose="020B0A04020102020204" pitchFamily="34" charset="0"/>
            </a:rPr>
            <a:t>3</a:t>
          </a:r>
          <a:endParaRPr lang="en-US" sz="4400" dirty="0">
            <a:solidFill>
              <a:schemeClr val="bg2">
                <a:lumMod val="50000"/>
              </a:schemeClr>
            </a:solidFill>
            <a:latin typeface="Arial Black" panose="020B0A0402010202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0.26673</cdr:x>
      <cdr:y>0.29839</cdr:y>
    </cdr:from>
    <cdr:to>
      <cdr:x>0.74653</cdr:x>
      <cdr:y>0.73317</cdr:y>
    </cdr:to>
    <cdr:sp macro="" textlink="">
      <cdr:nvSpPr>
        <cdr:cNvPr id="2" name="TextBox 22"/>
        <cdr:cNvSpPr txBox="1"/>
      </cdr:nvSpPr>
      <cdr:spPr>
        <a:xfrm xmlns:a="http://schemas.openxmlformats.org/drawingml/2006/main">
          <a:off x="459978" y="528059"/>
          <a:ext cx="827426" cy="76943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sz="4400" dirty="0">
              <a:solidFill>
                <a:schemeClr val="bg2">
                  <a:lumMod val="50000"/>
                </a:schemeClr>
              </a:solidFill>
              <a:latin typeface="Arial Black" panose="020B0A04020102020204" pitchFamily="34" charset="0"/>
            </a:rPr>
            <a:t>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B4D4A4C-58C5-4B13-8FAF-D61217F26AD2}" type="datetimeFigureOut">
              <a:rPr lang="en-US" smtClean="0"/>
              <a:t>12/27/16</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4B8036F-DD4B-4EED-A5D2-E6B9FC4FC24D}" type="slidenum">
              <a:rPr lang="en-US" smtClean="0"/>
              <a:t>‹#›</a:t>
            </a:fld>
            <a:endParaRPr lang="en-US" dirty="0"/>
          </a:p>
        </p:txBody>
      </p:sp>
    </p:spTree>
    <p:extLst>
      <p:ext uri="{BB962C8B-B14F-4D97-AF65-F5344CB8AC3E}">
        <p14:creationId xmlns:p14="http://schemas.microsoft.com/office/powerpoint/2010/main" val="17171297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2430002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30813958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2961466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3979938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1869577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3180521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252448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180811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1172552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32896921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40FE5E-4E34-4BC1-8C7D-3E7F2EEDFACB}" type="datetimeFigureOut">
              <a:rPr lang="en-US" smtClean="0"/>
              <a:t>12/27/16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F33C9E-95C8-495A-B6D3-B963F95088F0}" type="slidenum">
              <a:rPr lang="en-US" smtClean="0"/>
              <a:t>‹#›</a:t>
            </a:fld>
            <a:endParaRPr lang="en-US" dirty="0"/>
          </a:p>
        </p:txBody>
      </p:sp>
    </p:spTree>
    <p:extLst>
      <p:ext uri="{BB962C8B-B14F-4D97-AF65-F5344CB8AC3E}">
        <p14:creationId xmlns:p14="http://schemas.microsoft.com/office/powerpoint/2010/main" val="392025670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0FE5E-4E34-4BC1-8C7D-3E7F2EEDFACB}" type="datetimeFigureOut">
              <a:rPr lang="en-US" smtClean="0"/>
              <a:t>12/27/16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F33C9E-95C8-495A-B6D3-B963F95088F0}" type="slidenum">
              <a:rPr lang="en-US" smtClean="0"/>
              <a:t>‹#›</a:t>
            </a:fld>
            <a:endParaRPr lang="en-US" dirty="0"/>
          </a:p>
        </p:txBody>
      </p:sp>
    </p:spTree>
    <p:extLst>
      <p:ext uri="{BB962C8B-B14F-4D97-AF65-F5344CB8AC3E}">
        <p14:creationId xmlns:p14="http://schemas.microsoft.com/office/powerpoint/2010/main" val="12669601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ZKHftmGWoEM&amp;noredirect=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4.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4.tif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4" Type="http://schemas.openxmlformats.org/officeDocument/2006/relationships/chart" Target="../charts/chart6.xml"/><Relationship Id="rId5" Type="http://schemas.openxmlformats.org/officeDocument/2006/relationships/chart" Target="../charts/chart7.xml"/><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tif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chart" Target="../charts/chart3.xml"/><Relationship Id="rId1" Type="http://schemas.openxmlformats.org/officeDocument/2006/relationships/slideLayout" Target="../slideLayouts/slideLayout2.xml"/><Relationship Id="rId2"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7474449"/>
          </a:xfrm>
          <a:prstGeom prst="rect">
            <a:avLst/>
          </a:prstGeom>
          <a:solidFill>
            <a:srgbClr val="2A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014" y="6238158"/>
            <a:ext cx="3532738" cy="474547"/>
          </a:xfrm>
          <a:prstGeom prst="rect">
            <a:avLst/>
          </a:prstGeom>
        </p:spPr>
      </p:pic>
      <p:sp>
        <p:nvSpPr>
          <p:cNvPr id="14" name="TextBox 13"/>
          <p:cNvSpPr txBox="1"/>
          <p:nvPr/>
        </p:nvSpPr>
        <p:spPr>
          <a:xfrm>
            <a:off x="3124122" y="2623086"/>
            <a:ext cx="8142653" cy="646331"/>
          </a:xfrm>
          <a:prstGeom prst="rect">
            <a:avLst/>
          </a:prstGeom>
          <a:noFill/>
        </p:spPr>
        <p:txBody>
          <a:bodyPr wrap="square" rtlCol="0">
            <a:spAutoFit/>
          </a:bodyPr>
          <a:lstStyle/>
          <a:p>
            <a:r>
              <a:rPr lang="en-US" sz="3600" b="1" dirty="0" smtClean="0">
                <a:solidFill>
                  <a:schemeClr val="bg1"/>
                </a:solidFill>
                <a:latin typeface="Helvetica" charset="0"/>
                <a:ea typeface="Helvetica" charset="0"/>
                <a:cs typeface="Helvetica" charset="0"/>
              </a:rPr>
              <a:t>Final Expense Product Training</a:t>
            </a:r>
            <a:endParaRPr lang="en-US" sz="3600" b="1" dirty="0">
              <a:solidFill>
                <a:schemeClr val="bg1"/>
              </a:solidFill>
              <a:latin typeface="Helvetica" charset="0"/>
              <a:ea typeface="Helvetica" charset="0"/>
              <a:cs typeface="Helvetica"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3" y="2043113"/>
            <a:ext cx="2452609" cy="2452609"/>
          </a:xfrm>
          <a:prstGeom prst="rect">
            <a:avLst/>
          </a:prstGeom>
        </p:spPr>
      </p:pic>
      <p:cxnSp>
        <p:nvCxnSpPr>
          <p:cNvPr id="16" name="Straight Connector 15"/>
          <p:cNvCxnSpPr/>
          <p:nvPr/>
        </p:nvCxnSpPr>
        <p:spPr>
          <a:xfrm>
            <a:off x="2900363" y="3557588"/>
            <a:ext cx="86010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24122" y="2246353"/>
            <a:ext cx="4071326" cy="369332"/>
          </a:xfrm>
          <a:prstGeom prst="rect">
            <a:avLst/>
          </a:prstGeom>
          <a:noFill/>
        </p:spPr>
        <p:txBody>
          <a:bodyPr wrap="square" rtlCol="0">
            <a:spAutoFit/>
          </a:bodyPr>
          <a:lstStyle/>
          <a:p>
            <a:r>
              <a:rPr lang="en-US" dirty="0" smtClean="0">
                <a:solidFill>
                  <a:schemeClr val="bg1"/>
                </a:solidFill>
                <a:latin typeface="Helvetica" charset="0"/>
                <a:ea typeface="Helvetica" charset="0"/>
                <a:cs typeface="Helvetica" charset="0"/>
              </a:rPr>
              <a:t>COURSE</a:t>
            </a:r>
            <a:endParaRPr lang="en-US" dirty="0">
              <a:solidFill>
                <a:schemeClr val="bg1"/>
              </a:solidFill>
              <a:latin typeface="Helvetica" charset="0"/>
              <a:ea typeface="Helvetica" charset="0"/>
              <a:cs typeface="Helvetica" charset="0"/>
            </a:endParaRPr>
          </a:p>
        </p:txBody>
      </p:sp>
      <p:sp>
        <p:nvSpPr>
          <p:cNvPr id="18" name="TextBox 17"/>
          <p:cNvSpPr txBox="1"/>
          <p:nvPr/>
        </p:nvSpPr>
        <p:spPr>
          <a:xfrm>
            <a:off x="3190719" y="3782430"/>
            <a:ext cx="8142653" cy="523220"/>
          </a:xfrm>
          <a:prstGeom prst="rect">
            <a:avLst/>
          </a:prstGeom>
          <a:noFill/>
        </p:spPr>
        <p:txBody>
          <a:bodyPr wrap="square" rtlCol="0">
            <a:spAutoFit/>
          </a:bodyPr>
          <a:lstStyle/>
          <a:p>
            <a:r>
              <a:rPr lang="en-US" sz="2800" b="1" dirty="0" smtClean="0">
                <a:solidFill>
                  <a:schemeClr val="bg1"/>
                </a:solidFill>
                <a:latin typeface="Helvetica" charset="0"/>
                <a:ea typeface="Helvetica" charset="0"/>
                <a:cs typeface="Helvetica" charset="0"/>
              </a:rPr>
              <a:t>Senior Market Advisors University</a:t>
            </a:r>
            <a:endParaRPr lang="en-US" sz="2800" b="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2852166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1" name="TextBox 10"/>
          <p:cNvSpPr txBox="1"/>
          <p:nvPr/>
        </p:nvSpPr>
        <p:spPr>
          <a:xfrm>
            <a:off x="608043" y="818698"/>
            <a:ext cx="54500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Sales Sequence</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3" name="TextBox 12"/>
          <p:cNvSpPr txBox="1"/>
          <p:nvPr/>
        </p:nvSpPr>
        <p:spPr>
          <a:xfrm>
            <a:off x="608043" y="1683389"/>
            <a:ext cx="6730017" cy="461665"/>
          </a:xfrm>
          <a:prstGeom prst="rect">
            <a:avLst/>
          </a:prstGeom>
          <a:noFill/>
        </p:spPr>
        <p:txBody>
          <a:bodyPr wrap="square" rtlCol="0">
            <a:spAutoFit/>
          </a:bodyPr>
          <a:lstStyle/>
          <a:p>
            <a:r>
              <a:rPr lang="en-US" sz="2400" dirty="0" smtClean="0">
                <a:solidFill>
                  <a:schemeClr val="tx1">
                    <a:lumMod val="50000"/>
                    <a:lumOff val="50000"/>
                  </a:schemeClr>
                </a:solidFill>
                <a:latin typeface="Helvetica Light" charset="0"/>
                <a:ea typeface="Helvetica Light" charset="0"/>
                <a:cs typeface="Helvetica Light" charset="0"/>
              </a:rPr>
              <a:t>This is a PROCESS…follow it EVERY TIME!</a:t>
            </a:r>
            <a:endParaRPr lang="en-US" sz="2400" dirty="0">
              <a:solidFill>
                <a:schemeClr val="tx1">
                  <a:lumMod val="50000"/>
                  <a:lumOff val="50000"/>
                </a:schemeClr>
              </a:solidFill>
              <a:latin typeface="Helvetica Light" charset="0"/>
              <a:ea typeface="Helvetica Light" charset="0"/>
              <a:cs typeface="Helvetica Light" charset="0"/>
            </a:endParaRPr>
          </a:p>
        </p:txBody>
      </p:sp>
      <p:sp>
        <p:nvSpPr>
          <p:cNvPr id="8" name="TextBox 7"/>
          <p:cNvSpPr txBox="1"/>
          <p:nvPr/>
        </p:nvSpPr>
        <p:spPr>
          <a:xfrm>
            <a:off x="989043" y="2335554"/>
            <a:ext cx="10758652" cy="4196470"/>
          </a:xfrm>
          <a:prstGeom prst="rect">
            <a:avLst/>
          </a:prstGeom>
          <a:noFill/>
        </p:spPr>
        <p:txBody>
          <a:bodyPr wrap="square" numCol="1" spcCol="914400" rtlCol="0">
            <a:spAutoFit/>
          </a:bodyPr>
          <a:lstStyle/>
          <a:p>
            <a:pPr lvl="1" indent="-457200">
              <a:lnSpc>
                <a:spcPct val="150000"/>
              </a:lnSpc>
              <a:buAutoNum type="arabicPeriod"/>
            </a:pPr>
            <a:r>
              <a:rPr lang="en-US" dirty="0" smtClean="0">
                <a:solidFill>
                  <a:schemeClr val="tx1">
                    <a:lumMod val="50000"/>
                    <a:lumOff val="50000"/>
                  </a:schemeClr>
                </a:solidFill>
                <a:latin typeface="Helvetica" charset="0"/>
                <a:ea typeface="Helvetica" charset="0"/>
                <a:cs typeface="Helvetica" charset="0"/>
              </a:rPr>
              <a:t>Walk through CHA’s In-Home “Family Protection Benefit” Presentation</a:t>
            </a:r>
          </a:p>
          <a:p>
            <a:pPr lvl="1" indent="-457200">
              <a:lnSpc>
                <a:spcPct val="150000"/>
              </a:lnSpc>
              <a:buFontTx/>
              <a:buAutoNum type="arabicPeriod"/>
            </a:pPr>
            <a:r>
              <a:rPr lang="en-US" dirty="0" smtClean="0">
                <a:solidFill>
                  <a:schemeClr val="tx1">
                    <a:lumMod val="50000"/>
                    <a:lumOff val="50000"/>
                  </a:schemeClr>
                </a:solidFill>
                <a:latin typeface="Helvetica" charset="0"/>
                <a:ea typeface="Helvetica" charset="0"/>
                <a:cs typeface="Helvetica" charset="0"/>
              </a:rPr>
              <a:t>You </a:t>
            </a:r>
            <a:r>
              <a:rPr lang="en-US" dirty="0">
                <a:solidFill>
                  <a:schemeClr val="tx1">
                    <a:lumMod val="50000"/>
                    <a:lumOff val="50000"/>
                  </a:schemeClr>
                </a:solidFill>
                <a:latin typeface="Helvetica" charset="0"/>
                <a:ea typeface="Helvetica" charset="0"/>
                <a:cs typeface="Helvetica" charset="0"/>
              </a:rPr>
              <a:t>may also choose to show the video at this link: </a:t>
            </a:r>
            <a:r>
              <a:rPr lang="en-US" dirty="0">
                <a:solidFill>
                  <a:schemeClr val="tx1">
                    <a:lumMod val="50000"/>
                    <a:lumOff val="50000"/>
                  </a:schemeClr>
                </a:solidFill>
                <a:latin typeface="Helvetica" charset="0"/>
                <a:ea typeface="Helvetica" charset="0"/>
                <a:cs typeface="Helvetica" charset="0"/>
                <a:hlinkClick r:id="rId2"/>
              </a:rPr>
              <a:t>https://www.youtube.com/watch?v=ZKHftmGWoEM&amp;noredirect=1</a:t>
            </a:r>
            <a:endParaRPr lang="en-US" dirty="0">
              <a:solidFill>
                <a:schemeClr val="tx1">
                  <a:lumMod val="50000"/>
                  <a:lumOff val="50000"/>
                </a:schemeClr>
              </a:solidFill>
              <a:latin typeface="Helvetica" charset="0"/>
              <a:ea typeface="Helvetica" charset="0"/>
              <a:cs typeface="Helvetica" charset="0"/>
            </a:endParaRPr>
          </a:p>
          <a:p>
            <a:pPr lvl="1" indent="-457200">
              <a:lnSpc>
                <a:spcPct val="150000"/>
              </a:lnSpc>
              <a:buAutoNum type="arabicPeriod"/>
            </a:pPr>
            <a:r>
              <a:rPr lang="en-US" dirty="0" smtClean="0">
                <a:solidFill>
                  <a:schemeClr val="tx1">
                    <a:lumMod val="50000"/>
                    <a:lumOff val="50000"/>
                  </a:schemeClr>
                </a:solidFill>
                <a:latin typeface="Helvetica" charset="0"/>
                <a:ea typeface="Helvetica" charset="0"/>
                <a:cs typeface="Helvetica" charset="0"/>
              </a:rPr>
              <a:t>Complete the Needs Assessment at lifehappens.org</a:t>
            </a:r>
          </a:p>
          <a:p>
            <a:pPr lvl="1" indent="-457200">
              <a:lnSpc>
                <a:spcPct val="150000"/>
              </a:lnSpc>
              <a:buAutoNum type="arabicPeriod"/>
            </a:pPr>
            <a:r>
              <a:rPr lang="en-US" dirty="0" smtClean="0">
                <a:solidFill>
                  <a:schemeClr val="tx1">
                    <a:lumMod val="50000"/>
                    <a:lumOff val="50000"/>
                  </a:schemeClr>
                </a:solidFill>
                <a:latin typeface="Helvetica" charset="0"/>
                <a:ea typeface="Helvetica" charset="0"/>
                <a:cs typeface="Helvetica" charset="0"/>
              </a:rPr>
              <a:t>Quote 3 options: “Good”, “Better” &amp; “Best”</a:t>
            </a:r>
          </a:p>
          <a:p>
            <a:pPr lvl="1" indent="-457200">
              <a:lnSpc>
                <a:spcPct val="150000"/>
              </a:lnSpc>
              <a:buAutoNum type="arabicPeriod"/>
            </a:pPr>
            <a:r>
              <a:rPr lang="en-US" dirty="0" smtClean="0">
                <a:solidFill>
                  <a:schemeClr val="tx1">
                    <a:lumMod val="50000"/>
                    <a:lumOff val="50000"/>
                  </a:schemeClr>
                </a:solidFill>
                <a:latin typeface="Helvetica" charset="0"/>
                <a:ea typeface="Helvetica" charset="0"/>
                <a:cs typeface="Helvetica" charset="0"/>
              </a:rPr>
              <a:t>Explain the benefits of each plan quoted</a:t>
            </a:r>
          </a:p>
          <a:p>
            <a:pPr lvl="1" indent="-457200">
              <a:lnSpc>
                <a:spcPct val="150000"/>
              </a:lnSpc>
              <a:buAutoNum type="arabicPeriod"/>
            </a:pPr>
            <a:r>
              <a:rPr lang="en-US" dirty="0" smtClean="0">
                <a:solidFill>
                  <a:schemeClr val="tx1">
                    <a:lumMod val="50000"/>
                    <a:lumOff val="50000"/>
                  </a:schemeClr>
                </a:solidFill>
                <a:latin typeface="Helvetica" charset="0"/>
                <a:ea typeface="Helvetica" charset="0"/>
                <a:cs typeface="Helvetica" charset="0"/>
              </a:rPr>
              <a:t>The Close:</a:t>
            </a:r>
          </a:p>
          <a:p>
            <a:pPr lvl="2" indent="-457200">
              <a:lnSpc>
                <a:spcPct val="150000"/>
              </a:lnSpc>
              <a:buFont typeface="Arial" panose="020B0604020202020204" pitchFamily="34" charset="0"/>
              <a:buChar char="•"/>
            </a:pPr>
            <a:r>
              <a:rPr lang="en-US" dirty="0" smtClean="0">
                <a:solidFill>
                  <a:schemeClr val="tx1">
                    <a:lumMod val="50000"/>
                    <a:lumOff val="50000"/>
                  </a:schemeClr>
                </a:solidFill>
                <a:latin typeface="Helvetica" charset="0"/>
                <a:ea typeface="Helvetica" charset="0"/>
                <a:cs typeface="Helvetica" charset="0"/>
              </a:rPr>
              <a:t>Attempt to write new policy, OR</a:t>
            </a:r>
          </a:p>
          <a:p>
            <a:pPr lvl="2" indent="-457200">
              <a:lnSpc>
                <a:spcPct val="150000"/>
              </a:lnSpc>
              <a:buFont typeface="Arial" panose="020B0604020202020204" pitchFamily="34" charset="0"/>
              <a:buChar char="•"/>
            </a:pPr>
            <a:r>
              <a:rPr lang="en-US" dirty="0" smtClean="0">
                <a:solidFill>
                  <a:schemeClr val="tx1">
                    <a:lumMod val="50000"/>
                    <a:lumOff val="50000"/>
                  </a:schemeClr>
                </a:solidFill>
                <a:latin typeface="Helvetica" charset="0"/>
                <a:ea typeface="Helvetica" charset="0"/>
                <a:cs typeface="Helvetica" charset="0"/>
              </a:rPr>
              <a:t>Complete an Existing </a:t>
            </a:r>
            <a:r>
              <a:rPr lang="en-US" dirty="0">
                <a:solidFill>
                  <a:schemeClr val="tx1">
                    <a:lumMod val="50000"/>
                    <a:lumOff val="50000"/>
                  </a:schemeClr>
                </a:solidFill>
                <a:latin typeface="Helvetica" charset="0"/>
                <a:ea typeface="Helvetica" charset="0"/>
                <a:cs typeface="Helvetica" charset="0"/>
              </a:rPr>
              <a:t>P</a:t>
            </a:r>
            <a:r>
              <a:rPr lang="en-US" dirty="0" smtClean="0">
                <a:solidFill>
                  <a:schemeClr val="tx1">
                    <a:lumMod val="50000"/>
                    <a:lumOff val="50000"/>
                  </a:schemeClr>
                </a:solidFill>
                <a:latin typeface="Helvetica" charset="0"/>
                <a:ea typeface="Helvetica" charset="0"/>
                <a:cs typeface="Helvetica" charset="0"/>
              </a:rPr>
              <a:t>olicy Review, OR</a:t>
            </a:r>
          </a:p>
          <a:p>
            <a:pPr lvl="2" indent="-457200">
              <a:lnSpc>
                <a:spcPct val="150000"/>
              </a:lnSpc>
              <a:buFont typeface="Arial" panose="020B0604020202020204" pitchFamily="34" charset="0"/>
              <a:buChar char="•"/>
            </a:pPr>
            <a:r>
              <a:rPr lang="en-US" dirty="0" smtClean="0">
                <a:solidFill>
                  <a:schemeClr val="tx1">
                    <a:lumMod val="50000"/>
                    <a:lumOff val="50000"/>
                  </a:schemeClr>
                </a:solidFill>
                <a:latin typeface="Helvetica" charset="0"/>
                <a:ea typeface="Helvetica" charset="0"/>
                <a:cs typeface="Helvetica" charset="0"/>
              </a:rPr>
              <a:t>Explain process and importance of a Life Insurance Team Review</a:t>
            </a:r>
          </a:p>
        </p:txBody>
      </p:sp>
    </p:spTree>
    <p:extLst>
      <p:ext uri="{BB962C8B-B14F-4D97-AF65-F5344CB8AC3E}">
        <p14:creationId xmlns:p14="http://schemas.microsoft.com/office/powerpoint/2010/main" val="27278834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3086109" y="895760"/>
            <a:ext cx="6273791"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In-Home Presentation</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3" name="TextBox 12"/>
          <p:cNvSpPr txBox="1"/>
          <p:nvPr/>
        </p:nvSpPr>
        <p:spPr>
          <a:xfrm>
            <a:off x="3086109" y="1665201"/>
            <a:ext cx="6156103" cy="461665"/>
          </a:xfrm>
          <a:prstGeom prst="rect">
            <a:avLst/>
          </a:prstGeom>
          <a:noFill/>
        </p:spPr>
        <p:txBody>
          <a:bodyPr wrap="square" rtlCol="0">
            <a:spAutoFit/>
          </a:bodyPr>
          <a:lstStyle/>
          <a:p>
            <a:r>
              <a:rPr lang="en-US" sz="2400" dirty="0" smtClean="0">
                <a:solidFill>
                  <a:schemeClr val="tx1">
                    <a:lumMod val="50000"/>
                    <a:lumOff val="50000"/>
                  </a:schemeClr>
                </a:solidFill>
                <a:latin typeface="Helvetica Light" charset="0"/>
                <a:ea typeface="Helvetica Light" charset="0"/>
                <a:cs typeface="Helvetica Light" charset="0"/>
              </a:rPr>
              <a:t>Family Protection Benefit</a:t>
            </a:r>
            <a:endParaRPr lang="en-US" sz="2400" dirty="0">
              <a:solidFill>
                <a:schemeClr val="tx1">
                  <a:lumMod val="50000"/>
                  <a:lumOff val="50000"/>
                </a:schemeClr>
              </a:solidFill>
              <a:latin typeface="Helvetica Light" charset="0"/>
              <a:ea typeface="Helvetica Light" charset="0"/>
              <a:cs typeface="Helvetica Light" charset="0"/>
            </a:endParaRPr>
          </a:p>
        </p:txBody>
      </p:sp>
      <p:sp>
        <p:nvSpPr>
          <p:cNvPr id="2" name="TextBox 1"/>
          <p:cNvSpPr txBox="1"/>
          <p:nvPr/>
        </p:nvSpPr>
        <p:spPr>
          <a:xfrm>
            <a:off x="3162080" y="2232128"/>
            <a:ext cx="7919711" cy="2862322"/>
          </a:xfrm>
          <a:prstGeom prst="rect">
            <a:avLst/>
          </a:prstGeom>
          <a:noFill/>
        </p:spPr>
        <p:txBody>
          <a:bodyPr wrap="square" rtlCol="0">
            <a:spAutoFit/>
          </a:bodyPr>
          <a:lstStyle/>
          <a:p>
            <a:pPr marL="457200" lvl="2">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Walk client through the following Final </a:t>
            </a:r>
            <a:r>
              <a:rPr lang="en-US" sz="2400" dirty="0">
                <a:solidFill>
                  <a:schemeClr val="tx1">
                    <a:lumMod val="50000"/>
                    <a:lumOff val="50000"/>
                  </a:schemeClr>
                </a:solidFill>
                <a:latin typeface="Helvetica Light" charset="0"/>
                <a:ea typeface="Helvetica Light" charset="0"/>
                <a:cs typeface="Helvetica Light" charset="0"/>
              </a:rPr>
              <a:t>Expense Coverage </a:t>
            </a:r>
            <a:r>
              <a:rPr lang="en-US" sz="2400" dirty="0" smtClean="0">
                <a:solidFill>
                  <a:schemeClr val="tx1">
                    <a:lumMod val="50000"/>
                    <a:lumOff val="50000"/>
                  </a:schemeClr>
                </a:solidFill>
                <a:latin typeface="Helvetica Light" charset="0"/>
                <a:ea typeface="Helvetica Light" charset="0"/>
                <a:cs typeface="Helvetica Light" charset="0"/>
              </a:rPr>
              <a:t>presentation*</a:t>
            </a:r>
            <a:endParaRPr lang="en-US" sz="2400" dirty="0">
              <a:solidFill>
                <a:schemeClr val="tx1">
                  <a:lumMod val="50000"/>
                  <a:lumOff val="50000"/>
                </a:schemeClr>
              </a:solidFill>
              <a:latin typeface="Helvetica Light" charset="0"/>
              <a:ea typeface="Helvetica Light" charset="0"/>
              <a:cs typeface="Helvetica Light" charset="0"/>
            </a:endParaRPr>
          </a:p>
          <a:p>
            <a:pPr marL="457200" lvl="2">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Be sure to ask </a:t>
            </a:r>
            <a:r>
              <a:rPr lang="en-US" sz="2400" dirty="0">
                <a:solidFill>
                  <a:schemeClr val="tx1">
                    <a:lumMod val="50000"/>
                    <a:lumOff val="50000"/>
                  </a:schemeClr>
                </a:solidFill>
                <a:latin typeface="Helvetica Light" charset="0"/>
                <a:ea typeface="Helvetica Light" charset="0"/>
                <a:cs typeface="Helvetica Light" charset="0"/>
              </a:rPr>
              <a:t>questions </a:t>
            </a:r>
            <a:endParaRPr lang="en-US" sz="2400" dirty="0" smtClean="0">
              <a:solidFill>
                <a:schemeClr val="tx1">
                  <a:lumMod val="50000"/>
                  <a:lumOff val="50000"/>
                </a:schemeClr>
              </a:solidFill>
              <a:latin typeface="Helvetica Light" charset="0"/>
              <a:ea typeface="Helvetica Light" charset="0"/>
              <a:cs typeface="Helvetica Light" charset="0"/>
            </a:endParaRPr>
          </a:p>
          <a:p>
            <a:pPr marL="457200" lvl="2">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Wait for answers</a:t>
            </a:r>
          </a:p>
          <a:p>
            <a:pPr marL="457200" lvl="2">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Listen, listen, listen</a:t>
            </a:r>
            <a:endParaRPr lang="en-US" sz="2400" dirty="0">
              <a:solidFill>
                <a:schemeClr val="tx1">
                  <a:lumMod val="50000"/>
                  <a:lumOff val="50000"/>
                </a:schemeClr>
              </a:solidFill>
              <a:latin typeface="Helvetica Light" charset="0"/>
              <a:ea typeface="Helvetica Light" charset="0"/>
              <a:cs typeface="Helvetica Light" charset="0"/>
            </a:endParaRPr>
          </a:p>
        </p:txBody>
      </p:sp>
      <p:sp>
        <p:nvSpPr>
          <p:cNvPr id="12" name="Rectangle 11"/>
          <p:cNvSpPr/>
          <p:nvPr/>
        </p:nvSpPr>
        <p:spPr>
          <a:xfrm>
            <a:off x="0" y="5661378"/>
            <a:ext cx="12191998" cy="795282"/>
          </a:xfrm>
          <a:prstGeom prst="rect">
            <a:avLst/>
          </a:prstGeom>
        </p:spPr>
        <p:txBody>
          <a:bodyPr wrap="square">
            <a:spAutoFit/>
          </a:bodyPr>
          <a:lstStyle/>
          <a:p>
            <a:pPr lvl="1" algn="ctr">
              <a:lnSpc>
                <a:spcPct val="150000"/>
              </a:lnSpc>
            </a:pPr>
            <a:r>
              <a:rPr lang="en-US" sz="1600" i="1" dirty="0" smtClean="0">
                <a:solidFill>
                  <a:schemeClr val="tx1">
                    <a:lumMod val="50000"/>
                    <a:lumOff val="50000"/>
                  </a:schemeClr>
                </a:solidFill>
                <a:latin typeface="Helvetica" charset="0"/>
                <a:ea typeface="Helvetica" charset="0"/>
                <a:cs typeface="Helvetica" charset="0"/>
              </a:rPr>
              <a:t>*The following nine slides are a PPT presentation you can show on your appointment. </a:t>
            </a:r>
          </a:p>
          <a:p>
            <a:pPr lvl="1" algn="ctr">
              <a:lnSpc>
                <a:spcPct val="150000"/>
              </a:lnSpc>
            </a:pPr>
            <a:r>
              <a:rPr lang="en-US" sz="1600" i="1" dirty="0" smtClean="0">
                <a:solidFill>
                  <a:schemeClr val="tx1">
                    <a:lumMod val="50000"/>
                    <a:lumOff val="50000"/>
                  </a:schemeClr>
                </a:solidFill>
                <a:latin typeface="Helvetica" charset="0"/>
                <a:ea typeface="Helvetica" charset="0"/>
                <a:cs typeface="Helvetica" charset="0"/>
              </a:rPr>
              <a:t>The presentation ends with a “Questions?” slide. </a:t>
            </a:r>
            <a:endParaRPr lang="en-US" sz="1600" i="1" dirty="0">
              <a:solidFill>
                <a:schemeClr val="tx1">
                  <a:lumMod val="50000"/>
                  <a:lumOff val="50000"/>
                </a:schemeClr>
              </a:solidFill>
              <a:latin typeface="Helvetica" charset="0"/>
              <a:ea typeface="Helvetica" charset="0"/>
              <a:cs typeface="Helvetica" charset="0"/>
            </a:endParaRPr>
          </a:p>
        </p:txBody>
      </p:sp>
      <p:pic>
        <p:nvPicPr>
          <p:cNvPr id="14" name="Picture 13"/>
          <p:cNvPicPr>
            <a:picLocks noChangeAspect="1"/>
          </p:cNvPicPr>
          <p:nvPr/>
        </p:nvPicPr>
        <p:blipFill>
          <a:blip r:embed="rId2"/>
          <a:stretch>
            <a:fillRect/>
          </a:stretch>
        </p:blipFill>
        <p:spPr>
          <a:xfrm>
            <a:off x="3162080" y="2434642"/>
            <a:ext cx="266700" cy="266700"/>
          </a:xfrm>
          <a:prstGeom prst="rect">
            <a:avLst/>
          </a:prstGeom>
        </p:spPr>
      </p:pic>
      <p:pic>
        <p:nvPicPr>
          <p:cNvPr id="15" name="Picture 14"/>
          <p:cNvPicPr>
            <a:picLocks noChangeAspect="1"/>
          </p:cNvPicPr>
          <p:nvPr/>
        </p:nvPicPr>
        <p:blipFill>
          <a:blip r:embed="rId2"/>
          <a:stretch>
            <a:fillRect/>
          </a:stretch>
        </p:blipFill>
        <p:spPr>
          <a:xfrm>
            <a:off x="3180910" y="3529939"/>
            <a:ext cx="266700" cy="266700"/>
          </a:xfrm>
          <a:prstGeom prst="rect">
            <a:avLst/>
          </a:prstGeom>
        </p:spPr>
      </p:pic>
      <p:pic>
        <p:nvPicPr>
          <p:cNvPr id="16" name="Picture 15"/>
          <p:cNvPicPr>
            <a:picLocks noChangeAspect="1"/>
          </p:cNvPicPr>
          <p:nvPr/>
        </p:nvPicPr>
        <p:blipFill>
          <a:blip r:embed="rId2"/>
          <a:stretch>
            <a:fillRect/>
          </a:stretch>
        </p:blipFill>
        <p:spPr>
          <a:xfrm>
            <a:off x="3180910" y="4096866"/>
            <a:ext cx="266700" cy="266700"/>
          </a:xfrm>
          <a:prstGeom prst="rect">
            <a:avLst/>
          </a:prstGeom>
        </p:spPr>
      </p:pic>
      <p:pic>
        <p:nvPicPr>
          <p:cNvPr id="17" name="Picture 16"/>
          <p:cNvPicPr>
            <a:picLocks noChangeAspect="1"/>
          </p:cNvPicPr>
          <p:nvPr/>
        </p:nvPicPr>
        <p:blipFill>
          <a:blip r:embed="rId2"/>
          <a:stretch>
            <a:fillRect/>
          </a:stretch>
        </p:blipFill>
        <p:spPr>
          <a:xfrm>
            <a:off x="3180910" y="4642073"/>
            <a:ext cx="266700" cy="266700"/>
          </a:xfrm>
          <a:prstGeom prst="rect">
            <a:avLst/>
          </a:prstGeom>
        </p:spPr>
      </p:pic>
    </p:spTree>
    <p:extLst>
      <p:ext uri="{BB962C8B-B14F-4D97-AF65-F5344CB8AC3E}">
        <p14:creationId xmlns:p14="http://schemas.microsoft.com/office/powerpoint/2010/main" val="1442088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7474449"/>
          </a:xfrm>
          <a:prstGeom prst="rect">
            <a:avLst/>
          </a:prstGeom>
          <a:solidFill>
            <a:srgbClr val="2A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014" y="6238158"/>
            <a:ext cx="3532738" cy="474547"/>
          </a:xfrm>
          <a:prstGeom prst="rect">
            <a:avLst/>
          </a:prstGeom>
        </p:spPr>
      </p:pic>
      <p:sp>
        <p:nvSpPr>
          <p:cNvPr id="14" name="TextBox 13"/>
          <p:cNvSpPr txBox="1"/>
          <p:nvPr/>
        </p:nvSpPr>
        <p:spPr>
          <a:xfrm>
            <a:off x="3124122" y="2623086"/>
            <a:ext cx="8142653" cy="646331"/>
          </a:xfrm>
          <a:prstGeom prst="rect">
            <a:avLst/>
          </a:prstGeom>
          <a:noFill/>
        </p:spPr>
        <p:txBody>
          <a:bodyPr wrap="square" rtlCol="0">
            <a:spAutoFit/>
          </a:bodyPr>
          <a:lstStyle/>
          <a:p>
            <a:r>
              <a:rPr lang="en-US" sz="3600" b="1" dirty="0" smtClean="0">
                <a:solidFill>
                  <a:schemeClr val="bg1"/>
                </a:solidFill>
                <a:latin typeface="Helvetica" charset="0"/>
                <a:ea typeface="Helvetica" charset="0"/>
                <a:cs typeface="Helvetica" charset="0"/>
              </a:rPr>
              <a:t>Family Protection Benefit</a:t>
            </a:r>
            <a:endParaRPr lang="en-US" sz="3600" b="1" dirty="0">
              <a:solidFill>
                <a:schemeClr val="bg1"/>
              </a:solidFill>
              <a:latin typeface="Helvetica" charset="0"/>
              <a:ea typeface="Helvetica" charset="0"/>
              <a:cs typeface="Helvetica"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3" y="2043113"/>
            <a:ext cx="2452609" cy="2452609"/>
          </a:xfrm>
          <a:prstGeom prst="rect">
            <a:avLst/>
          </a:prstGeom>
        </p:spPr>
      </p:pic>
      <p:cxnSp>
        <p:nvCxnSpPr>
          <p:cNvPr id="16" name="Straight Connector 15"/>
          <p:cNvCxnSpPr/>
          <p:nvPr/>
        </p:nvCxnSpPr>
        <p:spPr>
          <a:xfrm>
            <a:off x="2900363" y="3557588"/>
            <a:ext cx="86010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24122" y="2246353"/>
            <a:ext cx="4071326" cy="369332"/>
          </a:xfrm>
          <a:prstGeom prst="rect">
            <a:avLst/>
          </a:prstGeom>
          <a:noFill/>
        </p:spPr>
        <p:txBody>
          <a:bodyPr wrap="square" rtlCol="0">
            <a:spAutoFit/>
          </a:bodyPr>
          <a:lstStyle/>
          <a:p>
            <a:r>
              <a:rPr lang="en-US" dirty="0" smtClean="0">
                <a:solidFill>
                  <a:schemeClr val="bg1"/>
                </a:solidFill>
                <a:latin typeface="Helvetica" charset="0"/>
                <a:ea typeface="Helvetica" charset="0"/>
                <a:cs typeface="Helvetica" charset="0"/>
              </a:rPr>
              <a:t>LESSON</a:t>
            </a:r>
            <a:endParaRPr lang="en-US" dirty="0">
              <a:solidFill>
                <a:schemeClr val="bg1"/>
              </a:solidFill>
              <a:latin typeface="Helvetica" charset="0"/>
              <a:ea typeface="Helvetica" charset="0"/>
              <a:cs typeface="Helvetica" charset="0"/>
            </a:endParaRPr>
          </a:p>
        </p:txBody>
      </p:sp>
      <p:sp>
        <p:nvSpPr>
          <p:cNvPr id="18" name="TextBox 17"/>
          <p:cNvSpPr txBox="1"/>
          <p:nvPr/>
        </p:nvSpPr>
        <p:spPr>
          <a:xfrm>
            <a:off x="3190719" y="3782430"/>
            <a:ext cx="8142653" cy="523220"/>
          </a:xfrm>
          <a:prstGeom prst="rect">
            <a:avLst/>
          </a:prstGeom>
          <a:noFill/>
        </p:spPr>
        <p:txBody>
          <a:bodyPr wrap="square" rtlCol="0">
            <a:spAutoFit/>
          </a:bodyPr>
          <a:lstStyle/>
          <a:p>
            <a:r>
              <a:rPr lang="en-US" sz="2800" b="1" dirty="0" smtClean="0">
                <a:solidFill>
                  <a:schemeClr val="bg1"/>
                </a:solidFill>
                <a:latin typeface="Helvetica" charset="0"/>
                <a:ea typeface="Helvetica" charset="0"/>
                <a:cs typeface="Helvetica" charset="0"/>
              </a:rPr>
              <a:t>Senior Market Advisors University</a:t>
            </a:r>
            <a:endParaRPr lang="en-US" sz="2800" b="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7899045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1791293" y="1228528"/>
            <a:ext cx="8639177" cy="1446550"/>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Why Most </a:t>
            </a:r>
            <a:r>
              <a:rPr lang="en-US" sz="4400" dirty="0">
                <a:solidFill>
                  <a:schemeClr val="tx1">
                    <a:lumMod val="65000"/>
                    <a:lumOff val="35000"/>
                  </a:schemeClr>
                </a:solidFill>
                <a:latin typeface="Helvetica Light" charset="0"/>
                <a:ea typeface="Helvetica Light" charset="0"/>
                <a:cs typeface="Helvetica Light" charset="0"/>
              </a:rPr>
              <a:t>P</a:t>
            </a:r>
            <a:r>
              <a:rPr lang="en-US" sz="4400" dirty="0" smtClean="0">
                <a:solidFill>
                  <a:schemeClr val="tx1">
                    <a:lumMod val="65000"/>
                    <a:lumOff val="35000"/>
                  </a:schemeClr>
                </a:solidFill>
                <a:latin typeface="Helvetica Light" charset="0"/>
                <a:ea typeface="Helvetica Light" charset="0"/>
                <a:cs typeface="Helvetica Light" charset="0"/>
              </a:rPr>
              <a:t>eople </a:t>
            </a:r>
            <a:r>
              <a:rPr lang="en-US" sz="4400" dirty="0">
                <a:solidFill>
                  <a:schemeClr val="tx1">
                    <a:lumMod val="65000"/>
                    <a:lumOff val="35000"/>
                  </a:schemeClr>
                </a:solidFill>
                <a:latin typeface="Helvetica Light" charset="0"/>
                <a:ea typeface="Helvetica Light" charset="0"/>
                <a:cs typeface="Helvetica Light" charset="0"/>
              </a:rPr>
              <a:t>R</a:t>
            </a:r>
            <a:r>
              <a:rPr lang="en-US" sz="4400" dirty="0" smtClean="0">
                <a:solidFill>
                  <a:schemeClr val="tx1">
                    <a:lumMod val="65000"/>
                    <a:lumOff val="35000"/>
                  </a:schemeClr>
                </a:solidFill>
                <a:latin typeface="Helvetica Light" charset="0"/>
                <a:ea typeface="Helvetica Light" charset="0"/>
                <a:cs typeface="Helvetica Light" charset="0"/>
              </a:rPr>
              <a:t>equest Final Expense Coverage</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1791293" y="2946837"/>
            <a:ext cx="8639177" cy="3185487"/>
          </a:xfrm>
          <a:prstGeom prst="rect">
            <a:avLst/>
          </a:prstGeom>
          <a:noFill/>
        </p:spPr>
        <p:txBody>
          <a:bodyPr wrap="square" rtlCol="0">
            <a:spAutoFit/>
          </a:bodyPr>
          <a:lstStyle/>
          <a:p>
            <a:pPr marL="342900"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You don’t have a Family Protection or Final Expense Plan and you’re worried about leaving a large bill to your loved ones.</a:t>
            </a:r>
          </a:p>
          <a:p>
            <a:pPr marL="342900"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You have some Family Protection or a Final Expense Plan but could use more. Perhaps your coverage is outdated, not enough or the wrong type of coverage.</a:t>
            </a:r>
          </a:p>
          <a:p>
            <a:pPr marL="342900"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Maybe you have enough coverage for your Final Expenses but want to leave a small benefit for someone special like a child, grandchild or great grandchild. </a:t>
            </a:r>
          </a:p>
          <a:p>
            <a:pPr marL="342900" indent="-342900">
              <a:lnSpc>
                <a:spcPct val="150000"/>
              </a:lnSpc>
              <a:buFont typeface="+mj-lt"/>
              <a:buAutoNum type="arabicPeriod"/>
            </a:pPr>
            <a:endParaRPr lang="en-US" sz="1400" dirty="0">
              <a:solidFill>
                <a:srgbClr val="2B3541"/>
              </a:solidFill>
              <a:latin typeface="Arial" panose="020B0604020202020204" pitchFamily="34" charset="0"/>
              <a:cs typeface="Arial" panose="020B0604020202020204" pitchFamily="34" charset="0"/>
            </a:endParaRPr>
          </a:p>
          <a:p>
            <a:pPr algn="ctr">
              <a:lnSpc>
                <a:spcPct val="150000"/>
              </a:lnSpc>
            </a:pPr>
            <a:r>
              <a:rPr lang="en-US" sz="2400" dirty="0" smtClean="0">
                <a:solidFill>
                  <a:schemeClr val="tx1">
                    <a:lumMod val="50000"/>
                    <a:lumOff val="50000"/>
                  </a:schemeClr>
                </a:solidFill>
                <a:latin typeface="Helvetica Bold Oblique" charset="0"/>
                <a:ea typeface="Helvetica Bold Oblique" charset="0"/>
                <a:cs typeface="Helvetica Bold Oblique" charset="0"/>
              </a:rPr>
              <a:t>Which of these three best applies to you?</a:t>
            </a:r>
            <a:endParaRPr lang="en-US" sz="2400" dirty="0">
              <a:solidFill>
                <a:schemeClr val="tx1">
                  <a:lumMod val="50000"/>
                  <a:lumOff val="50000"/>
                </a:schemeClr>
              </a:solidFill>
              <a:latin typeface="Helvetica Bold Oblique" charset="0"/>
              <a:ea typeface="Helvetica Bold Oblique" charset="0"/>
              <a:cs typeface="Helvetica Bold Oblique" charset="0"/>
            </a:endParaRPr>
          </a:p>
        </p:txBody>
      </p:sp>
    </p:spTree>
    <p:extLst>
      <p:ext uri="{BB962C8B-B14F-4D97-AF65-F5344CB8AC3E}">
        <p14:creationId xmlns:p14="http://schemas.microsoft.com/office/powerpoint/2010/main" val="796642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2593062" y="1216775"/>
            <a:ext cx="6792238"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What are Final Expenses?</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2567662" y="2252916"/>
            <a:ext cx="7798641" cy="3831818"/>
          </a:xfrm>
          <a:prstGeom prst="rect">
            <a:avLst/>
          </a:prstGeom>
          <a:noFill/>
        </p:spPr>
        <p:txBody>
          <a:bodyPr wrap="square" numCol="1" spcCol="0" rtlCol="0">
            <a:spAutoFit/>
          </a:bodyPr>
          <a:lstStyle/>
          <a:p>
            <a:pPr lvl="1">
              <a:lnSpc>
                <a:spcPct val="150000"/>
              </a:lnSpc>
            </a:pPr>
            <a:r>
              <a:rPr lang="en-US" dirty="0" smtClean="0">
                <a:solidFill>
                  <a:schemeClr val="tx1">
                    <a:lumMod val="50000"/>
                    <a:lumOff val="50000"/>
                  </a:schemeClr>
                </a:solidFill>
                <a:latin typeface="Helvetica Light" charset="0"/>
                <a:ea typeface="Helvetica Light" charset="0"/>
                <a:cs typeface="Helvetica Light" charset="0"/>
              </a:rPr>
              <a:t>Final Expenses are what an individual’s loved ones pay upon death to settle funeral cost and miscellaneous bills.</a:t>
            </a:r>
          </a:p>
          <a:p>
            <a:pPr lvl="1">
              <a:lnSpc>
                <a:spcPct val="150000"/>
              </a:lnSpc>
            </a:pPr>
            <a:r>
              <a:rPr lang="en-US" dirty="0" smtClean="0">
                <a:solidFill>
                  <a:schemeClr val="tx1">
                    <a:lumMod val="50000"/>
                    <a:lumOff val="50000"/>
                  </a:schemeClr>
                </a:solidFill>
                <a:latin typeface="Helvetica Light" charset="0"/>
                <a:ea typeface="Helvetica Light" charset="0"/>
                <a:cs typeface="Helvetica Light" charset="0"/>
              </a:rPr>
              <a:t>The average cost of a funeral in 2013 was between $5,000 and $9,000 according to the National Funeral Directors Association. These numbers </a:t>
            </a:r>
            <a:r>
              <a:rPr lang="en-US" dirty="0">
                <a:solidFill>
                  <a:schemeClr val="tx1">
                    <a:lumMod val="50000"/>
                    <a:lumOff val="50000"/>
                  </a:schemeClr>
                </a:solidFill>
                <a:latin typeface="Helvetica Light" charset="0"/>
                <a:ea typeface="Helvetica Light" charset="0"/>
                <a:cs typeface="Helvetica Light" charset="0"/>
              </a:rPr>
              <a:t>d</a:t>
            </a:r>
            <a:r>
              <a:rPr lang="en-US" dirty="0" smtClean="0">
                <a:solidFill>
                  <a:schemeClr val="tx1">
                    <a:lumMod val="50000"/>
                    <a:lumOff val="50000"/>
                  </a:schemeClr>
                </a:solidFill>
                <a:latin typeface="Helvetica Light" charset="0"/>
                <a:ea typeface="Helvetica Light" charset="0"/>
                <a:cs typeface="Helvetica Light" charset="0"/>
              </a:rPr>
              <a:t>o </a:t>
            </a:r>
            <a:r>
              <a:rPr lang="en-US" dirty="0">
                <a:solidFill>
                  <a:schemeClr val="tx1">
                    <a:lumMod val="50000"/>
                    <a:lumOff val="50000"/>
                  </a:schemeClr>
                </a:solidFill>
                <a:latin typeface="Helvetica Light" charset="0"/>
                <a:ea typeface="Helvetica Light" charset="0"/>
                <a:cs typeface="Helvetica Light" charset="0"/>
              </a:rPr>
              <a:t>n</a:t>
            </a:r>
            <a:r>
              <a:rPr lang="en-US" dirty="0" smtClean="0">
                <a:solidFill>
                  <a:schemeClr val="tx1">
                    <a:lumMod val="50000"/>
                    <a:lumOff val="50000"/>
                  </a:schemeClr>
                </a:solidFill>
                <a:latin typeface="Helvetica Light" charset="0"/>
                <a:ea typeface="Helvetica Light" charset="0"/>
                <a:cs typeface="Helvetica Light" charset="0"/>
              </a:rPr>
              <a:t>ot include cemetery costs.</a:t>
            </a:r>
          </a:p>
          <a:p>
            <a:pPr lvl="1">
              <a:lnSpc>
                <a:spcPct val="150000"/>
              </a:lnSpc>
            </a:pPr>
            <a:r>
              <a:rPr lang="en-US" dirty="0" smtClean="0">
                <a:solidFill>
                  <a:schemeClr val="tx1">
                    <a:lumMod val="50000"/>
                    <a:lumOff val="50000"/>
                  </a:schemeClr>
                </a:solidFill>
                <a:latin typeface="Helvetica Light" charset="0"/>
                <a:ea typeface="Helvetica Light" charset="0"/>
                <a:cs typeface="Helvetica Light" charset="0"/>
              </a:rPr>
              <a:t>Once you include cemetery costs, such as the plot, the opening and closing of the vault, the headstone and any extras like flowers, obituary notices and transportation, such as limousines, </a:t>
            </a:r>
            <a:r>
              <a:rPr lang="en-US" dirty="0">
                <a:solidFill>
                  <a:schemeClr val="tx1">
                    <a:lumMod val="50000"/>
                    <a:lumOff val="50000"/>
                  </a:schemeClr>
                </a:solidFill>
                <a:latin typeface="Helvetica Light" charset="0"/>
                <a:ea typeface="Helvetica Light" charset="0"/>
                <a:cs typeface="Helvetica Light" charset="0"/>
              </a:rPr>
              <a:t>t</a:t>
            </a:r>
            <a:r>
              <a:rPr lang="en-US" dirty="0" smtClean="0">
                <a:solidFill>
                  <a:schemeClr val="tx1">
                    <a:lumMod val="50000"/>
                    <a:lumOff val="50000"/>
                  </a:schemeClr>
                </a:solidFill>
                <a:latin typeface="Helvetica Light" charset="0"/>
                <a:ea typeface="Helvetica Light" charset="0"/>
                <a:cs typeface="Helvetica Light" charset="0"/>
              </a:rPr>
              <a:t>he total cost can quickly boost between $10,000 and $14,000. </a:t>
            </a:r>
          </a:p>
        </p:txBody>
      </p:sp>
      <p:pic>
        <p:nvPicPr>
          <p:cNvPr id="20" name="Picture 19"/>
          <p:cNvPicPr>
            <a:picLocks noChangeAspect="1"/>
          </p:cNvPicPr>
          <p:nvPr/>
        </p:nvPicPr>
        <p:blipFill>
          <a:blip r:embed="rId2"/>
          <a:stretch>
            <a:fillRect/>
          </a:stretch>
        </p:blipFill>
        <p:spPr>
          <a:xfrm>
            <a:off x="2567662" y="2409242"/>
            <a:ext cx="266700" cy="266700"/>
          </a:xfrm>
          <a:prstGeom prst="rect">
            <a:avLst/>
          </a:prstGeom>
        </p:spPr>
      </p:pic>
      <p:pic>
        <p:nvPicPr>
          <p:cNvPr id="21" name="Picture 20"/>
          <p:cNvPicPr>
            <a:picLocks noChangeAspect="1"/>
          </p:cNvPicPr>
          <p:nvPr/>
        </p:nvPicPr>
        <p:blipFill>
          <a:blip r:embed="rId2"/>
          <a:stretch>
            <a:fillRect/>
          </a:stretch>
        </p:blipFill>
        <p:spPr>
          <a:xfrm>
            <a:off x="2567662" y="3223304"/>
            <a:ext cx="266700" cy="266700"/>
          </a:xfrm>
          <a:prstGeom prst="rect">
            <a:avLst/>
          </a:prstGeom>
        </p:spPr>
      </p:pic>
      <p:pic>
        <p:nvPicPr>
          <p:cNvPr id="22" name="Picture 21"/>
          <p:cNvPicPr>
            <a:picLocks noChangeAspect="1"/>
          </p:cNvPicPr>
          <p:nvPr/>
        </p:nvPicPr>
        <p:blipFill>
          <a:blip r:embed="rId2"/>
          <a:stretch>
            <a:fillRect/>
          </a:stretch>
        </p:blipFill>
        <p:spPr>
          <a:xfrm>
            <a:off x="2567662" y="4444469"/>
            <a:ext cx="266700" cy="266700"/>
          </a:xfrm>
          <a:prstGeom prst="rect">
            <a:avLst/>
          </a:prstGeom>
        </p:spPr>
      </p:pic>
    </p:spTree>
    <p:extLst>
      <p:ext uri="{BB962C8B-B14F-4D97-AF65-F5344CB8AC3E}">
        <p14:creationId xmlns:p14="http://schemas.microsoft.com/office/powerpoint/2010/main" val="978882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520815" y="752877"/>
            <a:ext cx="11150368" cy="1323439"/>
          </a:xfrm>
          <a:prstGeom prst="rect">
            <a:avLst/>
          </a:prstGeom>
          <a:noFill/>
        </p:spPr>
        <p:txBody>
          <a:bodyPr wrap="square" rtlCol="0">
            <a:spAutoFit/>
          </a:bodyPr>
          <a:lstStyle/>
          <a:p>
            <a:r>
              <a:rPr lang="en-US" sz="4000" dirty="0">
                <a:solidFill>
                  <a:schemeClr val="tx1">
                    <a:lumMod val="65000"/>
                    <a:lumOff val="35000"/>
                  </a:schemeClr>
                </a:solidFill>
                <a:latin typeface="Helvetica Light" charset="0"/>
                <a:ea typeface="Helvetica Light" charset="0"/>
                <a:cs typeface="Helvetica Light" charset="0"/>
              </a:rPr>
              <a:t>R</a:t>
            </a:r>
            <a:r>
              <a:rPr lang="en-US" sz="4000" dirty="0" smtClean="0">
                <a:solidFill>
                  <a:schemeClr val="tx1">
                    <a:lumMod val="65000"/>
                    <a:lumOff val="35000"/>
                  </a:schemeClr>
                </a:solidFill>
                <a:latin typeface="Helvetica Light" charset="0"/>
                <a:ea typeface="Helvetica Light" charset="0"/>
                <a:cs typeface="Helvetica Light" charset="0"/>
              </a:rPr>
              <a:t>egulated </a:t>
            </a:r>
            <a:r>
              <a:rPr lang="en-US" sz="4000" dirty="0">
                <a:solidFill>
                  <a:schemeClr val="tx1">
                    <a:lumMod val="65000"/>
                    <a:lumOff val="35000"/>
                  </a:schemeClr>
                </a:solidFill>
                <a:latin typeface="Helvetica Light" charset="0"/>
                <a:ea typeface="Helvetica Light" charset="0"/>
                <a:cs typeface="Helvetica Light" charset="0"/>
              </a:rPr>
              <a:t>P</a:t>
            </a:r>
            <a:r>
              <a:rPr lang="en-US" sz="4000" dirty="0" smtClean="0">
                <a:solidFill>
                  <a:schemeClr val="tx1">
                    <a:lumMod val="65000"/>
                    <a:lumOff val="35000"/>
                  </a:schemeClr>
                </a:solidFill>
                <a:latin typeface="Helvetica Light" charset="0"/>
                <a:ea typeface="Helvetica Light" charset="0"/>
                <a:cs typeface="Helvetica Light" charset="0"/>
              </a:rPr>
              <a:t>olicies </a:t>
            </a:r>
            <a:r>
              <a:rPr lang="en-US" sz="4000" dirty="0">
                <a:solidFill>
                  <a:schemeClr val="tx1">
                    <a:lumMod val="65000"/>
                    <a:lumOff val="35000"/>
                  </a:schemeClr>
                </a:solidFill>
                <a:latin typeface="Helvetica Light" charset="0"/>
                <a:ea typeface="Helvetica Light" charset="0"/>
                <a:cs typeface="Helvetica Light" charset="0"/>
              </a:rPr>
              <a:t>H</a:t>
            </a:r>
            <a:r>
              <a:rPr lang="en-US" sz="4000" dirty="0" smtClean="0">
                <a:solidFill>
                  <a:schemeClr val="tx1">
                    <a:lumMod val="65000"/>
                    <a:lumOff val="35000"/>
                  </a:schemeClr>
                </a:solidFill>
                <a:latin typeface="Helvetica Light" charset="0"/>
                <a:ea typeface="Helvetica Light" charset="0"/>
                <a:cs typeface="Helvetica Light" charset="0"/>
              </a:rPr>
              <a:t>ave Features Necessary for Secure Final Expense Protection </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1140971" y="2178904"/>
            <a:ext cx="9910060" cy="3416320"/>
          </a:xfrm>
          <a:prstGeom prst="rect">
            <a:avLst/>
          </a:prstGeom>
          <a:noFill/>
        </p:spPr>
        <p:txBody>
          <a:bodyPr wrap="square" numCol="1" spcCol="0" rtlCol="0">
            <a:spAutoFit/>
          </a:bodyPr>
          <a:lstStyle/>
          <a:p>
            <a:pPr marL="800100" lvl="1"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Affordable premiums through </a:t>
            </a:r>
            <a:r>
              <a:rPr lang="en-US" sz="1600" b="1" dirty="0" smtClean="0">
                <a:solidFill>
                  <a:schemeClr val="tx1">
                    <a:lumMod val="50000"/>
                    <a:lumOff val="50000"/>
                  </a:schemeClr>
                </a:solidFill>
                <a:latin typeface="Helvetica Light" charset="0"/>
                <a:ea typeface="Helvetica Light" charset="0"/>
                <a:cs typeface="Helvetica Light" charset="0"/>
              </a:rPr>
              <a:t>DISCOUNTS</a:t>
            </a:r>
            <a:r>
              <a:rPr lang="en-US" sz="1600" dirty="0" smtClean="0">
                <a:solidFill>
                  <a:schemeClr val="tx1">
                    <a:lumMod val="50000"/>
                    <a:lumOff val="50000"/>
                  </a:schemeClr>
                </a:solidFill>
                <a:latin typeface="Helvetica Light" charset="0"/>
                <a:ea typeface="Helvetica Light" charset="0"/>
                <a:cs typeface="Helvetica Light" charset="0"/>
              </a:rPr>
              <a:t> (such as using a local bank).</a:t>
            </a:r>
          </a:p>
          <a:p>
            <a:pPr marL="800100" lvl="1"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Premiums are </a:t>
            </a:r>
            <a:r>
              <a:rPr lang="en-US" sz="1600" b="1" dirty="0" smtClean="0">
                <a:solidFill>
                  <a:schemeClr val="tx1">
                    <a:lumMod val="50000"/>
                    <a:lumOff val="50000"/>
                  </a:schemeClr>
                </a:solidFill>
                <a:latin typeface="Helvetica Light" charset="0"/>
                <a:ea typeface="Helvetica Light" charset="0"/>
                <a:cs typeface="Helvetica Light" charset="0"/>
              </a:rPr>
              <a:t>GUARANTEED</a:t>
            </a:r>
            <a:r>
              <a:rPr lang="en-US" sz="1600" dirty="0" smtClean="0">
                <a:solidFill>
                  <a:schemeClr val="tx1">
                    <a:lumMod val="50000"/>
                    <a:lumOff val="50000"/>
                  </a:schemeClr>
                </a:solidFill>
                <a:latin typeface="Helvetica Light" charset="0"/>
                <a:ea typeface="Helvetica Light" charset="0"/>
                <a:cs typeface="Helvetica Light" charset="0"/>
              </a:rPr>
              <a:t> Never to Increase regardless of changes to your age or health.</a:t>
            </a:r>
          </a:p>
          <a:p>
            <a:pPr marL="800100" lvl="1"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Death Benefit is </a:t>
            </a:r>
            <a:r>
              <a:rPr lang="en-US" sz="1600" b="1" dirty="0" smtClean="0">
                <a:solidFill>
                  <a:schemeClr val="tx1">
                    <a:lumMod val="50000"/>
                    <a:lumOff val="50000"/>
                  </a:schemeClr>
                </a:solidFill>
                <a:latin typeface="Helvetica Light" charset="0"/>
                <a:ea typeface="Helvetica Light" charset="0"/>
                <a:cs typeface="Helvetica Light" charset="0"/>
              </a:rPr>
              <a:t>GUARANTEED</a:t>
            </a:r>
            <a:r>
              <a:rPr lang="en-US" sz="1600" dirty="0" smtClean="0">
                <a:solidFill>
                  <a:schemeClr val="tx1">
                    <a:lumMod val="50000"/>
                    <a:lumOff val="50000"/>
                  </a:schemeClr>
                </a:solidFill>
                <a:latin typeface="Helvetica Light" charset="0"/>
                <a:ea typeface="Helvetica Light" charset="0"/>
                <a:cs typeface="Helvetica Light" charset="0"/>
              </a:rPr>
              <a:t> Never to Decrease regardless of changes to your age or health.</a:t>
            </a:r>
          </a:p>
          <a:p>
            <a:pPr marL="800100" lvl="1"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Benefits are paid directly to your Beneficiary Income Tax Free.</a:t>
            </a:r>
          </a:p>
          <a:p>
            <a:pPr marL="800100" lvl="1"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Policy is </a:t>
            </a:r>
            <a:r>
              <a:rPr lang="en-US" sz="1600" b="1" dirty="0" smtClean="0">
                <a:solidFill>
                  <a:schemeClr val="tx1">
                    <a:lumMod val="50000"/>
                    <a:lumOff val="50000"/>
                  </a:schemeClr>
                </a:solidFill>
                <a:latin typeface="Helvetica Light" charset="0"/>
                <a:ea typeface="Helvetica Light" charset="0"/>
                <a:cs typeface="Helvetica Light" charset="0"/>
              </a:rPr>
              <a:t>GUARANTEED</a:t>
            </a:r>
            <a:r>
              <a:rPr lang="en-US" sz="1600" dirty="0" smtClean="0">
                <a:solidFill>
                  <a:schemeClr val="tx1">
                    <a:lumMod val="50000"/>
                    <a:lumOff val="50000"/>
                  </a:schemeClr>
                </a:solidFill>
                <a:latin typeface="Helvetica Light" charset="0"/>
                <a:ea typeface="Helvetica Light" charset="0"/>
                <a:cs typeface="Helvetica Light" charset="0"/>
              </a:rPr>
              <a:t> Never to be Cancelled because of changes to your age or health, and it is completely portable if you move.</a:t>
            </a:r>
          </a:p>
          <a:p>
            <a:pPr marL="800100" lvl="1" indent="-342900">
              <a:lnSpc>
                <a:spcPct val="150000"/>
              </a:lnSpc>
              <a:buFont typeface="+mj-lt"/>
              <a:buAutoNum type="arabicPeriod"/>
            </a:pPr>
            <a:r>
              <a:rPr lang="en-US" sz="1600" dirty="0" smtClean="0">
                <a:solidFill>
                  <a:schemeClr val="tx1">
                    <a:lumMod val="50000"/>
                    <a:lumOff val="50000"/>
                  </a:schemeClr>
                </a:solidFill>
                <a:latin typeface="Helvetica Light" charset="0"/>
                <a:ea typeface="Helvetica Light" charset="0"/>
                <a:cs typeface="Helvetica Light" charset="0"/>
              </a:rPr>
              <a:t>These are all </a:t>
            </a:r>
            <a:r>
              <a:rPr lang="en-US" sz="1600" b="1" dirty="0" smtClean="0">
                <a:solidFill>
                  <a:schemeClr val="tx1">
                    <a:lumMod val="50000"/>
                    <a:lumOff val="50000"/>
                  </a:schemeClr>
                </a:solidFill>
                <a:latin typeface="Helvetica Light" charset="0"/>
                <a:ea typeface="Helvetica Light" charset="0"/>
                <a:cs typeface="Helvetica Light" charset="0"/>
              </a:rPr>
              <a:t>WHOLE LIFE</a:t>
            </a:r>
            <a:r>
              <a:rPr lang="en-US" sz="1600" dirty="0" smtClean="0">
                <a:solidFill>
                  <a:schemeClr val="tx1">
                    <a:lumMod val="50000"/>
                    <a:lumOff val="50000"/>
                  </a:schemeClr>
                </a:solidFill>
                <a:latin typeface="Helvetica Light" charset="0"/>
                <a:ea typeface="Helvetica Light" charset="0"/>
                <a:cs typeface="Helvetica Light" charset="0"/>
              </a:rPr>
              <a:t> policies that accumulate Cash Values that can be used for emergencies or other financial needs.</a:t>
            </a:r>
          </a:p>
          <a:p>
            <a:pPr marL="800100" lvl="1" indent="-342900">
              <a:lnSpc>
                <a:spcPct val="150000"/>
              </a:lnSpc>
              <a:buFont typeface="+mj-lt"/>
              <a:buAutoNum type="arabicPeriod"/>
            </a:pPr>
            <a:r>
              <a:rPr lang="en-US" sz="1600" dirty="0">
                <a:solidFill>
                  <a:schemeClr val="tx1">
                    <a:lumMod val="50000"/>
                    <a:lumOff val="50000"/>
                  </a:schemeClr>
                </a:solidFill>
                <a:latin typeface="Helvetica Light" charset="0"/>
                <a:ea typeface="Helvetica Light" charset="0"/>
                <a:cs typeface="Helvetica Light" charset="0"/>
              </a:rPr>
              <a:t> </a:t>
            </a:r>
            <a:r>
              <a:rPr lang="en-US" sz="1600" dirty="0" smtClean="0">
                <a:solidFill>
                  <a:schemeClr val="tx1">
                    <a:lumMod val="50000"/>
                    <a:lumOff val="50000"/>
                  </a:schemeClr>
                </a:solidFill>
                <a:latin typeface="Helvetica Light" charset="0"/>
                <a:ea typeface="Helvetica Light" charset="0"/>
                <a:cs typeface="Helvetica Light" charset="0"/>
              </a:rPr>
              <a:t>No Medical Exam or Doctors’ records necessary to qualify.</a:t>
            </a:r>
          </a:p>
        </p:txBody>
      </p:sp>
      <p:sp>
        <p:nvSpPr>
          <p:cNvPr id="5" name="Rectangle 4"/>
          <p:cNvSpPr/>
          <p:nvPr/>
        </p:nvSpPr>
        <p:spPr>
          <a:xfrm>
            <a:off x="0" y="5697812"/>
            <a:ext cx="12191998" cy="676211"/>
          </a:xfrm>
          <a:prstGeom prst="rect">
            <a:avLst/>
          </a:prstGeom>
        </p:spPr>
        <p:txBody>
          <a:bodyPr wrap="square">
            <a:spAutoFit/>
          </a:bodyPr>
          <a:lstStyle/>
          <a:p>
            <a:pPr lvl="1" algn="ctr">
              <a:lnSpc>
                <a:spcPct val="150000"/>
              </a:lnSpc>
            </a:pPr>
            <a:r>
              <a:rPr lang="en-US" sz="2800" dirty="0">
                <a:solidFill>
                  <a:schemeClr val="tx1">
                    <a:lumMod val="65000"/>
                    <a:lumOff val="35000"/>
                  </a:schemeClr>
                </a:solidFill>
                <a:latin typeface="Helvetica Bold Oblique" charset="0"/>
                <a:ea typeface="Helvetica Bold Oblique" charset="0"/>
                <a:cs typeface="Helvetica Bold Oblique" charset="0"/>
              </a:rPr>
              <a:t>How many discounts do you qualify </a:t>
            </a:r>
            <a:r>
              <a:rPr lang="en-US" sz="2800" dirty="0" smtClean="0">
                <a:solidFill>
                  <a:schemeClr val="tx1">
                    <a:lumMod val="65000"/>
                    <a:lumOff val="35000"/>
                  </a:schemeClr>
                </a:solidFill>
                <a:latin typeface="Helvetica Bold Oblique" charset="0"/>
                <a:ea typeface="Helvetica Bold Oblique" charset="0"/>
                <a:cs typeface="Helvetica Bold Oblique" charset="0"/>
              </a:rPr>
              <a:t>for?</a:t>
            </a:r>
            <a:endParaRPr lang="en-US" sz="2800" dirty="0">
              <a:solidFill>
                <a:schemeClr val="tx1">
                  <a:lumMod val="65000"/>
                  <a:lumOff val="35000"/>
                </a:schemeClr>
              </a:solidFill>
              <a:latin typeface="Helvetica Bold Oblique" charset="0"/>
              <a:ea typeface="Helvetica Bold Oblique" charset="0"/>
              <a:cs typeface="Helvetica Bold Oblique" charset="0"/>
            </a:endParaRPr>
          </a:p>
        </p:txBody>
      </p:sp>
    </p:spTree>
    <p:extLst>
      <p:ext uri="{BB962C8B-B14F-4D97-AF65-F5344CB8AC3E}">
        <p14:creationId xmlns:p14="http://schemas.microsoft.com/office/powerpoint/2010/main" val="2175878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1052543" y="704230"/>
            <a:ext cx="11150368" cy="707886"/>
          </a:xfrm>
          <a:prstGeom prst="rect">
            <a:avLst/>
          </a:prstGeom>
          <a:noFill/>
        </p:spPr>
        <p:txBody>
          <a:bodyPr wrap="square" rtlCol="0">
            <a:spAutoFit/>
          </a:bodyPr>
          <a:lstStyle/>
          <a:p>
            <a:r>
              <a:rPr lang="en-US" sz="4000" dirty="0" smtClean="0">
                <a:solidFill>
                  <a:schemeClr val="tx1">
                    <a:lumMod val="65000"/>
                    <a:lumOff val="35000"/>
                  </a:schemeClr>
                </a:solidFill>
                <a:latin typeface="Helvetica Light" charset="0"/>
                <a:ea typeface="Helvetica Light" charset="0"/>
                <a:cs typeface="Helvetica Light" charset="0"/>
              </a:rPr>
              <a:t>Creating Debt Someone Else </a:t>
            </a:r>
            <a:r>
              <a:rPr lang="en-US" sz="4000" dirty="0">
                <a:solidFill>
                  <a:schemeClr val="tx1">
                    <a:lumMod val="65000"/>
                    <a:lumOff val="35000"/>
                  </a:schemeClr>
                </a:solidFill>
                <a:latin typeface="Helvetica Light" charset="0"/>
                <a:ea typeface="Helvetica Light" charset="0"/>
                <a:cs typeface="Helvetica Light" charset="0"/>
              </a:rPr>
              <a:t>H</a:t>
            </a:r>
            <a:r>
              <a:rPr lang="en-US" sz="4000" dirty="0" smtClean="0">
                <a:solidFill>
                  <a:schemeClr val="tx1">
                    <a:lumMod val="65000"/>
                    <a:lumOff val="35000"/>
                  </a:schemeClr>
                </a:solidFill>
                <a:latin typeface="Helvetica Light" charset="0"/>
                <a:ea typeface="Helvetica Light" charset="0"/>
                <a:cs typeface="Helvetica Light" charset="0"/>
              </a:rPr>
              <a:t>as </a:t>
            </a:r>
            <a:r>
              <a:rPr lang="en-US" sz="4000" dirty="0">
                <a:solidFill>
                  <a:schemeClr val="tx1">
                    <a:lumMod val="65000"/>
                    <a:lumOff val="35000"/>
                  </a:schemeClr>
                </a:solidFill>
                <a:latin typeface="Helvetica Light" charset="0"/>
                <a:ea typeface="Helvetica Light" charset="0"/>
                <a:cs typeface="Helvetica Light" charset="0"/>
              </a:rPr>
              <a:t>T</a:t>
            </a:r>
            <a:r>
              <a:rPr lang="en-US" sz="4000" dirty="0" smtClean="0">
                <a:solidFill>
                  <a:schemeClr val="tx1">
                    <a:lumMod val="65000"/>
                    <a:lumOff val="35000"/>
                  </a:schemeClr>
                </a:solidFill>
                <a:latin typeface="Helvetica Light" charset="0"/>
                <a:ea typeface="Helvetica Light" charset="0"/>
                <a:cs typeface="Helvetica Light" charset="0"/>
              </a:rPr>
              <a:t>o </a:t>
            </a:r>
            <a:r>
              <a:rPr lang="en-US" sz="4000" dirty="0">
                <a:solidFill>
                  <a:schemeClr val="tx1">
                    <a:lumMod val="65000"/>
                    <a:lumOff val="35000"/>
                  </a:schemeClr>
                </a:solidFill>
                <a:latin typeface="Helvetica Light" charset="0"/>
                <a:ea typeface="Helvetica Light" charset="0"/>
                <a:cs typeface="Helvetica Light" charset="0"/>
              </a:rPr>
              <a:t>P</a:t>
            </a:r>
            <a:r>
              <a:rPr lang="en-US" sz="4000" dirty="0" smtClean="0">
                <a:solidFill>
                  <a:schemeClr val="tx1">
                    <a:lumMod val="65000"/>
                    <a:lumOff val="35000"/>
                  </a:schemeClr>
                </a:solidFill>
                <a:latin typeface="Helvetica Light" charset="0"/>
                <a:ea typeface="Helvetica Light" charset="0"/>
                <a:cs typeface="Helvetica Light" charset="0"/>
              </a:rPr>
              <a:t>ay</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633800" y="2319122"/>
            <a:ext cx="11098853" cy="3785652"/>
          </a:xfrm>
          <a:prstGeom prst="rect">
            <a:avLst/>
          </a:prstGeom>
          <a:noFill/>
        </p:spPr>
        <p:txBody>
          <a:bodyPr wrap="square" numCol="1" spcCol="0" rtlCol="0">
            <a:spAutoFit/>
          </a:bodyPr>
          <a:lstStyle/>
          <a:p>
            <a:pPr marL="800100" lvl="1" indent="-342900">
              <a:lnSpc>
                <a:spcPct val="150000"/>
              </a:lnSpc>
              <a:buFont typeface="+mj-lt"/>
              <a:buAutoNum type="arabicPeriod"/>
            </a:pPr>
            <a:r>
              <a:rPr lang="en-US" sz="1600" b="1" dirty="0" smtClean="0">
                <a:solidFill>
                  <a:schemeClr val="tx1">
                    <a:lumMod val="50000"/>
                    <a:lumOff val="50000"/>
                  </a:schemeClr>
                </a:solidFill>
                <a:latin typeface="Helvetica Light" charset="0"/>
                <a:ea typeface="Helvetica Light" charset="0"/>
                <a:cs typeface="Helvetica Light" charset="0"/>
              </a:rPr>
              <a:t>Do Nothing: </a:t>
            </a:r>
            <a:r>
              <a:rPr lang="en-US" sz="1600" dirty="0" smtClean="0">
                <a:solidFill>
                  <a:schemeClr val="tx1">
                    <a:lumMod val="50000"/>
                    <a:lumOff val="50000"/>
                  </a:schemeClr>
                </a:solidFill>
                <a:latin typeface="Helvetica Light" charset="0"/>
                <a:ea typeface="Helvetica Light" charset="0"/>
                <a:cs typeface="Helvetica Light" charset="0"/>
              </a:rPr>
              <a:t>You could pass this burden on to your spouse, children, or grandchildren. However, most families are living paycheck to paycheck. Adding $10,000 or more of expenses could wipe them out financially or, at the very least, put a huge burden on them.</a:t>
            </a:r>
          </a:p>
          <a:p>
            <a:pPr marL="800100" lvl="1" indent="-342900">
              <a:lnSpc>
                <a:spcPct val="150000"/>
              </a:lnSpc>
              <a:buFont typeface="+mj-lt"/>
              <a:buAutoNum type="arabicPeriod"/>
            </a:pPr>
            <a:r>
              <a:rPr lang="en-US" sz="1600" b="1" dirty="0" smtClean="0">
                <a:solidFill>
                  <a:schemeClr val="tx1">
                    <a:lumMod val="50000"/>
                    <a:lumOff val="50000"/>
                  </a:schemeClr>
                </a:solidFill>
                <a:latin typeface="Helvetica Light" charset="0"/>
                <a:ea typeface="Helvetica Light" charset="0"/>
                <a:cs typeface="Helvetica Light" charset="0"/>
              </a:rPr>
              <a:t>Use Money That You’ve Saved All Your Life: </a:t>
            </a:r>
            <a:r>
              <a:rPr lang="en-US" sz="1600" dirty="0" smtClean="0">
                <a:solidFill>
                  <a:schemeClr val="tx1">
                    <a:lumMod val="50000"/>
                    <a:lumOff val="50000"/>
                  </a:schemeClr>
                </a:solidFill>
                <a:latin typeface="Helvetica Light" charset="0"/>
                <a:ea typeface="Helvetica Light" charset="0"/>
                <a:cs typeface="Helvetica Light" charset="0"/>
              </a:rPr>
              <a:t>If a major illness or nursing home should become involved, that could wipe out your savings in a blink of an eye.</a:t>
            </a:r>
          </a:p>
          <a:p>
            <a:pPr marL="800100" lvl="1" indent="-342900">
              <a:lnSpc>
                <a:spcPct val="150000"/>
              </a:lnSpc>
              <a:buFont typeface="+mj-lt"/>
              <a:buAutoNum type="arabicPeriod"/>
            </a:pPr>
            <a:r>
              <a:rPr lang="en-US" sz="1600" b="1" dirty="0" smtClean="0">
                <a:solidFill>
                  <a:schemeClr val="tx1">
                    <a:lumMod val="50000"/>
                    <a:lumOff val="50000"/>
                  </a:schemeClr>
                </a:solidFill>
                <a:latin typeface="Helvetica Light" charset="0"/>
                <a:ea typeface="Helvetica Light" charset="0"/>
                <a:cs typeface="Helvetica Light" charset="0"/>
              </a:rPr>
              <a:t>Pre Pay at a Local Funeral Home:</a:t>
            </a:r>
            <a:r>
              <a:rPr lang="en-US" sz="1600" dirty="0" smtClean="0">
                <a:solidFill>
                  <a:schemeClr val="tx1">
                    <a:lumMod val="50000"/>
                    <a:lumOff val="50000"/>
                  </a:schemeClr>
                </a:solidFill>
                <a:latin typeface="Helvetica Light" charset="0"/>
                <a:ea typeface="Helvetica Light" charset="0"/>
                <a:cs typeface="Helvetica Light" charset="0"/>
              </a:rPr>
              <a:t> This option can be </a:t>
            </a:r>
            <a:r>
              <a:rPr lang="en-US" sz="1600" b="1" u="sng" dirty="0" smtClean="0">
                <a:solidFill>
                  <a:schemeClr val="tx1">
                    <a:lumMod val="50000"/>
                    <a:lumOff val="50000"/>
                  </a:schemeClr>
                </a:solidFill>
                <a:latin typeface="Helvetica Light" charset="0"/>
                <a:ea typeface="Helvetica Light" charset="0"/>
                <a:cs typeface="Helvetica Light" charset="0"/>
              </a:rPr>
              <a:t>VERY COSTLY</a:t>
            </a:r>
            <a:r>
              <a:rPr lang="en-US" sz="1600" dirty="0" smtClean="0">
                <a:solidFill>
                  <a:schemeClr val="tx1">
                    <a:lumMod val="50000"/>
                    <a:lumOff val="50000"/>
                  </a:schemeClr>
                </a:solidFill>
                <a:latin typeface="Helvetica Light" charset="0"/>
                <a:ea typeface="Helvetica Light" charset="0"/>
                <a:cs typeface="Helvetica Light" charset="0"/>
              </a:rPr>
              <a:t>! If you don’t have the funds to pay the cost in full, you will have to make payments to the funeral home with the possibility of finance charges being added to the balance. If you happened to pass prior to the balance being paid in full, your loved ones will be responsible for the remaining balance all at once. Even worse, the funeral home knows that your loved ones will not be shopping for the best price because they will be making decisions under duress.</a:t>
            </a:r>
          </a:p>
        </p:txBody>
      </p:sp>
      <p:sp>
        <p:nvSpPr>
          <p:cNvPr id="8" name="TextBox 7"/>
          <p:cNvSpPr txBox="1"/>
          <p:nvPr/>
        </p:nvSpPr>
        <p:spPr>
          <a:xfrm>
            <a:off x="1052543" y="1601600"/>
            <a:ext cx="6840161" cy="461665"/>
          </a:xfrm>
          <a:prstGeom prst="rect">
            <a:avLst/>
          </a:prstGeom>
          <a:noFill/>
        </p:spPr>
        <p:txBody>
          <a:bodyPr wrap="square" rtlCol="0">
            <a:spAutoFit/>
          </a:bodyPr>
          <a:lstStyle/>
          <a:p>
            <a:r>
              <a:rPr lang="en-US" sz="2400" dirty="0" smtClean="0">
                <a:solidFill>
                  <a:schemeClr val="tx1">
                    <a:lumMod val="65000"/>
                    <a:lumOff val="35000"/>
                  </a:schemeClr>
                </a:solidFill>
                <a:latin typeface="Helvetica Light" charset="0"/>
                <a:ea typeface="Helvetica Light" charset="0"/>
                <a:cs typeface="Helvetica Light" charset="0"/>
              </a:rPr>
              <a:t>There are only four ways to pay for this debt:</a:t>
            </a:r>
            <a:endParaRPr lang="en-US" sz="2400" dirty="0">
              <a:solidFill>
                <a:schemeClr val="tx1">
                  <a:lumMod val="65000"/>
                  <a:lumOff val="3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367539810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TextBox 11"/>
          <p:cNvSpPr txBox="1"/>
          <p:nvPr/>
        </p:nvSpPr>
        <p:spPr>
          <a:xfrm>
            <a:off x="633799" y="2558825"/>
            <a:ext cx="11098853" cy="1569660"/>
          </a:xfrm>
          <a:prstGeom prst="rect">
            <a:avLst/>
          </a:prstGeom>
          <a:noFill/>
        </p:spPr>
        <p:txBody>
          <a:bodyPr wrap="square" numCol="1" spcCol="0" rtlCol="0">
            <a:spAutoFit/>
          </a:bodyPr>
          <a:lstStyle/>
          <a:p>
            <a:pPr lvl="1">
              <a:lnSpc>
                <a:spcPct val="150000"/>
              </a:lnSpc>
            </a:pPr>
            <a:r>
              <a:rPr lang="en-US" sz="1600" dirty="0" smtClean="0">
                <a:solidFill>
                  <a:schemeClr val="tx1">
                    <a:lumMod val="50000"/>
                    <a:lumOff val="50000"/>
                  </a:schemeClr>
                </a:solidFill>
                <a:latin typeface="Helvetica Light" charset="0"/>
                <a:ea typeface="Helvetica Light" charset="0"/>
                <a:cs typeface="Helvetica Light" charset="0"/>
              </a:rPr>
              <a:t>4. Acquire a </a:t>
            </a:r>
            <a:r>
              <a:rPr lang="en-US" sz="1600" b="1" dirty="0" smtClean="0">
                <a:solidFill>
                  <a:schemeClr val="tx1">
                    <a:lumMod val="50000"/>
                    <a:lumOff val="50000"/>
                  </a:schemeClr>
                </a:solidFill>
                <a:latin typeface="Helvetica Light" charset="0"/>
                <a:ea typeface="Helvetica Light" charset="0"/>
                <a:cs typeface="Helvetica Light" charset="0"/>
              </a:rPr>
              <a:t>GUARANTEED</a:t>
            </a:r>
            <a:r>
              <a:rPr lang="en-US" sz="1600" dirty="0" smtClean="0">
                <a:solidFill>
                  <a:schemeClr val="tx1">
                    <a:lumMod val="50000"/>
                    <a:lumOff val="50000"/>
                  </a:schemeClr>
                </a:solidFill>
                <a:latin typeface="Helvetica Light" charset="0"/>
                <a:ea typeface="Helvetica Light" charset="0"/>
                <a:cs typeface="Helvetica Light" charset="0"/>
              </a:rPr>
              <a:t> Final Expense Plan: This is ultimately the </a:t>
            </a:r>
            <a:r>
              <a:rPr lang="en-US" sz="1600" b="1" dirty="0" smtClean="0">
                <a:solidFill>
                  <a:schemeClr val="tx1">
                    <a:lumMod val="50000"/>
                    <a:lumOff val="50000"/>
                  </a:schemeClr>
                </a:solidFill>
                <a:latin typeface="Helvetica Light" charset="0"/>
                <a:ea typeface="Helvetica Light" charset="0"/>
                <a:cs typeface="Helvetica Light" charset="0"/>
              </a:rPr>
              <a:t>BEST</a:t>
            </a:r>
            <a:r>
              <a:rPr lang="en-US" sz="1600" dirty="0" smtClean="0">
                <a:solidFill>
                  <a:schemeClr val="tx1">
                    <a:lumMod val="50000"/>
                    <a:lumOff val="50000"/>
                  </a:schemeClr>
                </a:solidFill>
                <a:latin typeface="Helvetica Light" charset="0"/>
                <a:ea typeface="Helvetica Light" charset="0"/>
                <a:cs typeface="Helvetica Light" charset="0"/>
              </a:rPr>
              <a:t> option available to you. You can make affordable monthly payments into a whole life program that provides a death benefit in the amount of protection you desire. When you pass, your loved ones will have </a:t>
            </a:r>
            <a:r>
              <a:rPr lang="en-US" sz="1600" b="1" dirty="0" smtClean="0">
                <a:solidFill>
                  <a:schemeClr val="tx1">
                    <a:lumMod val="50000"/>
                    <a:lumOff val="50000"/>
                  </a:schemeClr>
                </a:solidFill>
                <a:latin typeface="Helvetica Light" charset="0"/>
                <a:ea typeface="Helvetica Light" charset="0"/>
                <a:cs typeface="Helvetica Light" charset="0"/>
              </a:rPr>
              <a:t>NO PAYMENTS REMAINING</a:t>
            </a:r>
            <a:r>
              <a:rPr lang="en-US" sz="1600" dirty="0" smtClean="0">
                <a:solidFill>
                  <a:schemeClr val="tx1">
                    <a:lumMod val="50000"/>
                    <a:lumOff val="50000"/>
                  </a:schemeClr>
                </a:solidFill>
                <a:latin typeface="Helvetica Light" charset="0"/>
                <a:ea typeface="Helvetica Light" charset="0"/>
                <a:cs typeface="Helvetica Light" charset="0"/>
              </a:rPr>
              <a:t> even if you passed the day after approval. Your rates and benefits will always be </a:t>
            </a:r>
            <a:r>
              <a:rPr lang="en-US" sz="1600" b="1" dirty="0" smtClean="0">
                <a:solidFill>
                  <a:schemeClr val="tx1">
                    <a:lumMod val="50000"/>
                    <a:lumOff val="50000"/>
                  </a:schemeClr>
                </a:solidFill>
                <a:latin typeface="Helvetica Light" charset="0"/>
                <a:ea typeface="Helvetica Light" charset="0"/>
                <a:cs typeface="Helvetica Light" charset="0"/>
              </a:rPr>
              <a:t>GUARANTEED</a:t>
            </a:r>
            <a:r>
              <a:rPr lang="en-US" sz="1600" dirty="0" smtClean="0">
                <a:solidFill>
                  <a:schemeClr val="tx1">
                    <a:lumMod val="50000"/>
                    <a:lumOff val="50000"/>
                  </a:schemeClr>
                </a:solidFill>
                <a:latin typeface="Helvetica Light" charset="0"/>
                <a:ea typeface="Helvetica Light" charset="0"/>
                <a:cs typeface="Helvetica Light" charset="0"/>
              </a:rPr>
              <a:t> never to change!</a:t>
            </a:r>
          </a:p>
        </p:txBody>
      </p:sp>
      <p:sp>
        <p:nvSpPr>
          <p:cNvPr id="9" name="TextBox 8"/>
          <p:cNvSpPr txBox="1"/>
          <p:nvPr/>
        </p:nvSpPr>
        <p:spPr>
          <a:xfrm>
            <a:off x="3105175" y="4765804"/>
            <a:ext cx="6156103" cy="523220"/>
          </a:xfrm>
          <a:prstGeom prst="rect">
            <a:avLst/>
          </a:prstGeom>
          <a:noFill/>
        </p:spPr>
        <p:txBody>
          <a:bodyPr wrap="square" rtlCol="0">
            <a:spAutoFit/>
          </a:bodyPr>
          <a:lstStyle/>
          <a:p>
            <a:pPr algn="ctr"/>
            <a:r>
              <a:rPr lang="en-US" sz="2800" dirty="0" smtClean="0">
                <a:solidFill>
                  <a:schemeClr val="tx1">
                    <a:lumMod val="65000"/>
                    <a:lumOff val="35000"/>
                  </a:schemeClr>
                </a:solidFill>
                <a:latin typeface="Helvetica Bold Oblique" charset="0"/>
                <a:ea typeface="Helvetica Bold Oblique" charset="0"/>
                <a:cs typeface="Helvetica Bold Oblique" charset="0"/>
              </a:rPr>
              <a:t>Which would you choose?</a:t>
            </a:r>
            <a:endParaRPr lang="en-US" sz="2800" dirty="0">
              <a:solidFill>
                <a:schemeClr val="tx1">
                  <a:lumMod val="65000"/>
                  <a:lumOff val="35000"/>
                </a:schemeClr>
              </a:solidFill>
              <a:latin typeface="Helvetica Bold Oblique" charset="0"/>
              <a:ea typeface="Helvetica Bold Oblique" charset="0"/>
              <a:cs typeface="Helvetica Bold Oblique" charset="0"/>
            </a:endParaRPr>
          </a:p>
        </p:txBody>
      </p:sp>
      <p:sp>
        <p:nvSpPr>
          <p:cNvPr id="13" name="TextBox 12"/>
          <p:cNvSpPr txBox="1"/>
          <p:nvPr/>
        </p:nvSpPr>
        <p:spPr>
          <a:xfrm>
            <a:off x="1041632" y="952010"/>
            <a:ext cx="11150368" cy="707886"/>
          </a:xfrm>
          <a:prstGeom prst="rect">
            <a:avLst/>
          </a:prstGeom>
          <a:noFill/>
        </p:spPr>
        <p:txBody>
          <a:bodyPr wrap="square" rtlCol="0">
            <a:spAutoFit/>
          </a:bodyPr>
          <a:lstStyle/>
          <a:p>
            <a:r>
              <a:rPr lang="en-US" sz="4000" dirty="0" smtClean="0">
                <a:solidFill>
                  <a:schemeClr val="tx1">
                    <a:lumMod val="65000"/>
                    <a:lumOff val="35000"/>
                  </a:schemeClr>
                </a:solidFill>
                <a:latin typeface="Helvetica Light" charset="0"/>
                <a:ea typeface="Helvetica Light" charset="0"/>
                <a:cs typeface="Helvetica Light" charset="0"/>
              </a:rPr>
              <a:t>Creating Debt Someone Else </a:t>
            </a:r>
            <a:r>
              <a:rPr lang="en-US" sz="4000" dirty="0">
                <a:solidFill>
                  <a:schemeClr val="tx1">
                    <a:lumMod val="65000"/>
                    <a:lumOff val="35000"/>
                  </a:schemeClr>
                </a:solidFill>
                <a:latin typeface="Helvetica Light" charset="0"/>
                <a:ea typeface="Helvetica Light" charset="0"/>
                <a:cs typeface="Helvetica Light" charset="0"/>
              </a:rPr>
              <a:t>H</a:t>
            </a:r>
            <a:r>
              <a:rPr lang="en-US" sz="4000" dirty="0" smtClean="0">
                <a:solidFill>
                  <a:schemeClr val="tx1">
                    <a:lumMod val="65000"/>
                    <a:lumOff val="35000"/>
                  </a:schemeClr>
                </a:solidFill>
                <a:latin typeface="Helvetica Light" charset="0"/>
                <a:ea typeface="Helvetica Light" charset="0"/>
                <a:cs typeface="Helvetica Light" charset="0"/>
              </a:rPr>
              <a:t>as </a:t>
            </a:r>
            <a:r>
              <a:rPr lang="en-US" sz="4000" dirty="0">
                <a:solidFill>
                  <a:schemeClr val="tx1">
                    <a:lumMod val="65000"/>
                    <a:lumOff val="35000"/>
                  </a:schemeClr>
                </a:solidFill>
                <a:latin typeface="Helvetica Light" charset="0"/>
                <a:ea typeface="Helvetica Light" charset="0"/>
                <a:cs typeface="Helvetica Light" charset="0"/>
              </a:rPr>
              <a:t>T</a:t>
            </a:r>
            <a:r>
              <a:rPr lang="en-US" sz="4000" dirty="0" smtClean="0">
                <a:solidFill>
                  <a:schemeClr val="tx1">
                    <a:lumMod val="65000"/>
                    <a:lumOff val="35000"/>
                  </a:schemeClr>
                </a:solidFill>
                <a:latin typeface="Helvetica Light" charset="0"/>
                <a:ea typeface="Helvetica Light" charset="0"/>
                <a:cs typeface="Helvetica Light" charset="0"/>
              </a:rPr>
              <a:t>o </a:t>
            </a:r>
            <a:r>
              <a:rPr lang="en-US" sz="4000" dirty="0">
                <a:solidFill>
                  <a:schemeClr val="tx1">
                    <a:lumMod val="65000"/>
                    <a:lumOff val="35000"/>
                  </a:schemeClr>
                </a:solidFill>
                <a:latin typeface="Helvetica Light" charset="0"/>
                <a:ea typeface="Helvetica Light" charset="0"/>
                <a:cs typeface="Helvetica Light" charset="0"/>
              </a:rPr>
              <a:t>P</a:t>
            </a:r>
            <a:r>
              <a:rPr lang="en-US" sz="4000" dirty="0" smtClean="0">
                <a:solidFill>
                  <a:schemeClr val="tx1">
                    <a:lumMod val="65000"/>
                    <a:lumOff val="35000"/>
                  </a:schemeClr>
                </a:solidFill>
                <a:latin typeface="Helvetica Light" charset="0"/>
                <a:ea typeface="Helvetica Light" charset="0"/>
                <a:cs typeface="Helvetica Light" charset="0"/>
              </a:rPr>
              <a:t>ay</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4" name="TextBox 13"/>
          <p:cNvSpPr txBox="1"/>
          <p:nvPr/>
        </p:nvSpPr>
        <p:spPr>
          <a:xfrm>
            <a:off x="1041632" y="1849380"/>
            <a:ext cx="6840161" cy="461665"/>
          </a:xfrm>
          <a:prstGeom prst="rect">
            <a:avLst/>
          </a:prstGeom>
          <a:noFill/>
        </p:spPr>
        <p:txBody>
          <a:bodyPr wrap="square" rtlCol="0">
            <a:spAutoFit/>
          </a:bodyPr>
          <a:lstStyle/>
          <a:p>
            <a:r>
              <a:rPr lang="en-US" sz="2400" dirty="0" smtClean="0">
                <a:solidFill>
                  <a:schemeClr val="tx1">
                    <a:lumMod val="65000"/>
                    <a:lumOff val="35000"/>
                  </a:schemeClr>
                </a:solidFill>
                <a:latin typeface="Helvetica Light" charset="0"/>
                <a:ea typeface="Helvetica Light" charset="0"/>
                <a:cs typeface="Helvetica Light" charset="0"/>
              </a:rPr>
              <a:t>There are only four ways to pay for this debt:</a:t>
            </a:r>
            <a:endParaRPr lang="en-US" sz="2400" dirty="0">
              <a:solidFill>
                <a:schemeClr val="tx1">
                  <a:lumMod val="65000"/>
                  <a:lumOff val="3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4052704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440439" y="873116"/>
            <a:ext cx="11266457" cy="707886"/>
          </a:xfrm>
          <a:prstGeom prst="rect">
            <a:avLst/>
          </a:prstGeom>
          <a:noFill/>
        </p:spPr>
        <p:txBody>
          <a:bodyPr wrap="square" rtlCol="0">
            <a:spAutoFit/>
          </a:bodyPr>
          <a:lstStyle/>
          <a:p>
            <a:r>
              <a:rPr lang="en-US" sz="4000" dirty="0" smtClean="0">
                <a:solidFill>
                  <a:schemeClr val="tx1">
                    <a:lumMod val="65000"/>
                    <a:lumOff val="35000"/>
                  </a:schemeClr>
                </a:solidFill>
                <a:latin typeface="Helvetica Light" charset="0"/>
                <a:ea typeface="Helvetica Light" charset="0"/>
                <a:cs typeface="Helvetica Light" charset="0"/>
              </a:rPr>
              <a:t>Common Questions: Planning for Final Expenses</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608043" y="1771950"/>
            <a:ext cx="11098853" cy="4253537"/>
          </a:xfrm>
          <a:prstGeom prst="rect">
            <a:avLst/>
          </a:prstGeom>
          <a:noFill/>
        </p:spPr>
        <p:txBody>
          <a:bodyPr wrap="square" numCol="1" spcCol="0" rtlCol="0">
            <a:spAutoFit/>
          </a:bodyPr>
          <a:lstStyle/>
          <a:p>
            <a:pPr>
              <a:lnSpc>
                <a:spcPct val="150000"/>
              </a:lnSpc>
            </a:pPr>
            <a:r>
              <a:rPr lang="en-US" sz="1400" b="1" dirty="0" smtClean="0">
                <a:solidFill>
                  <a:schemeClr val="tx1">
                    <a:lumMod val="50000"/>
                    <a:lumOff val="50000"/>
                  </a:schemeClr>
                </a:solidFill>
                <a:latin typeface="Helvetica Light" charset="0"/>
                <a:ea typeface="Helvetica Light" charset="0"/>
                <a:cs typeface="Helvetica Light" charset="0"/>
              </a:rPr>
              <a:t>Q – Is there a downside to waiting on setting up a Final Expense Policy?</a:t>
            </a:r>
          </a:p>
          <a:p>
            <a:pPr>
              <a:lnSpc>
                <a:spcPct val="150000"/>
              </a:lnSpc>
            </a:pPr>
            <a:r>
              <a:rPr lang="en-US" sz="1400" dirty="0" smtClean="0">
                <a:solidFill>
                  <a:schemeClr val="tx1">
                    <a:lumMod val="50000"/>
                    <a:lumOff val="50000"/>
                  </a:schemeClr>
                </a:solidFill>
                <a:latin typeface="Helvetica Light" charset="0"/>
                <a:ea typeface="Helvetica Light" charset="0"/>
                <a:cs typeface="Helvetica Light" charset="0"/>
              </a:rPr>
              <a:t>A – YES. The cost of coverage is based on your age and </a:t>
            </a:r>
            <a:r>
              <a:rPr lang="en-US" sz="1400" u="sng" dirty="0" smtClean="0">
                <a:solidFill>
                  <a:schemeClr val="tx1">
                    <a:lumMod val="50000"/>
                    <a:lumOff val="50000"/>
                  </a:schemeClr>
                </a:solidFill>
                <a:latin typeface="Helvetica Light" charset="0"/>
                <a:ea typeface="Helvetica Light" charset="0"/>
                <a:cs typeface="Helvetica Light" charset="0"/>
              </a:rPr>
              <a:t>increases as you get older</a:t>
            </a:r>
            <a:r>
              <a:rPr lang="en-US" sz="1400" dirty="0" smtClean="0">
                <a:solidFill>
                  <a:schemeClr val="tx1">
                    <a:lumMod val="50000"/>
                    <a:lumOff val="50000"/>
                  </a:schemeClr>
                </a:solidFill>
                <a:latin typeface="Helvetica Light" charset="0"/>
                <a:ea typeface="Helvetica Light" charset="0"/>
                <a:cs typeface="Helvetica Light" charset="0"/>
              </a:rPr>
              <a:t>. You will never be as young as you are right now, so </a:t>
            </a:r>
            <a:r>
              <a:rPr lang="en-US" sz="1400" u="sng" dirty="0" smtClean="0">
                <a:solidFill>
                  <a:schemeClr val="tx1">
                    <a:lumMod val="50000"/>
                    <a:lumOff val="50000"/>
                  </a:schemeClr>
                </a:solidFill>
                <a:latin typeface="Helvetica Light" charset="0"/>
                <a:ea typeface="Helvetica Light" charset="0"/>
                <a:cs typeface="Helvetica Light" charset="0"/>
              </a:rPr>
              <a:t>waiting will only increase your monthly premium</a:t>
            </a:r>
            <a:r>
              <a:rPr lang="en-US" sz="1400" dirty="0" smtClean="0">
                <a:solidFill>
                  <a:schemeClr val="tx1">
                    <a:lumMod val="50000"/>
                    <a:lumOff val="50000"/>
                  </a:schemeClr>
                </a:solidFill>
                <a:latin typeface="Helvetica Light" charset="0"/>
                <a:ea typeface="Helvetica Light" charset="0"/>
                <a:cs typeface="Helvetica Light" charset="0"/>
              </a:rPr>
              <a:t>. Also, qualifying for a policy is based on your health. There is </a:t>
            </a:r>
            <a:r>
              <a:rPr lang="en-US" sz="1400" u="sng" dirty="0" smtClean="0">
                <a:solidFill>
                  <a:schemeClr val="tx1">
                    <a:lumMod val="50000"/>
                    <a:lumOff val="50000"/>
                  </a:schemeClr>
                </a:solidFill>
                <a:latin typeface="Helvetica Light" charset="0"/>
                <a:ea typeface="Helvetica Light" charset="0"/>
                <a:cs typeface="Helvetica Light" charset="0"/>
              </a:rPr>
              <a:t>no guarantee that your health will remain the same</a:t>
            </a:r>
            <a:r>
              <a:rPr lang="en-US" sz="1400" dirty="0" smtClean="0">
                <a:solidFill>
                  <a:schemeClr val="tx1">
                    <a:lumMod val="50000"/>
                    <a:lumOff val="50000"/>
                  </a:schemeClr>
                </a:solidFill>
                <a:latin typeface="Helvetica Light" charset="0"/>
                <a:ea typeface="Helvetica Light" charset="0"/>
                <a:cs typeface="Helvetica Light" charset="0"/>
              </a:rPr>
              <a:t> and you will be eligible for coverage at a later date. Based on this information, purchase as much coverage as you can comfortably afford today.</a:t>
            </a:r>
          </a:p>
          <a:p>
            <a:pPr lvl="1">
              <a:lnSpc>
                <a:spcPct val="150000"/>
              </a:lnSpc>
            </a:pPr>
            <a:endParaRPr lang="en-US" sz="1400" dirty="0">
              <a:solidFill>
                <a:schemeClr val="tx1">
                  <a:lumMod val="50000"/>
                  <a:lumOff val="50000"/>
                </a:schemeClr>
              </a:solidFill>
              <a:latin typeface="Helvetica Light" charset="0"/>
              <a:ea typeface="Helvetica Light" charset="0"/>
              <a:cs typeface="Helvetica Light" charset="0"/>
            </a:endParaRPr>
          </a:p>
          <a:p>
            <a:pPr>
              <a:lnSpc>
                <a:spcPct val="150000"/>
              </a:lnSpc>
            </a:pPr>
            <a:r>
              <a:rPr lang="en-US" sz="1400" b="1" dirty="0" smtClean="0">
                <a:solidFill>
                  <a:schemeClr val="tx1">
                    <a:lumMod val="50000"/>
                    <a:lumOff val="50000"/>
                  </a:schemeClr>
                </a:solidFill>
                <a:latin typeface="Helvetica Light" charset="0"/>
                <a:ea typeface="Helvetica Light" charset="0"/>
                <a:cs typeface="Helvetica Light" charset="0"/>
              </a:rPr>
              <a:t>Q – What if I can not afford the full $10,000 to $14,000 of coverage that I need?</a:t>
            </a:r>
          </a:p>
          <a:p>
            <a:pPr>
              <a:lnSpc>
                <a:spcPct val="150000"/>
              </a:lnSpc>
            </a:pPr>
            <a:r>
              <a:rPr lang="en-US" sz="1400" dirty="0" smtClean="0">
                <a:solidFill>
                  <a:schemeClr val="tx1">
                    <a:lumMod val="50000"/>
                    <a:lumOff val="50000"/>
                  </a:schemeClr>
                </a:solidFill>
                <a:latin typeface="Helvetica Light" charset="0"/>
                <a:ea typeface="Helvetica Light" charset="0"/>
                <a:cs typeface="Helvetica Light" charset="0"/>
              </a:rPr>
              <a:t>A – We only recommend that you purchase a policy that you can comfortably afford to pay on a monthly basis. Many people will set up a “STARTER” policy first. This will give you some protection now with the hope that you will be able to add more coverage when you can.</a:t>
            </a:r>
          </a:p>
          <a:p>
            <a:pPr lvl="1">
              <a:lnSpc>
                <a:spcPct val="150000"/>
              </a:lnSpc>
            </a:pPr>
            <a:endParaRPr lang="en-US" sz="1400" dirty="0">
              <a:solidFill>
                <a:schemeClr val="tx1">
                  <a:lumMod val="50000"/>
                  <a:lumOff val="50000"/>
                </a:schemeClr>
              </a:solidFill>
              <a:latin typeface="Helvetica Light" charset="0"/>
              <a:ea typeface="Helvetica Light" charset="0"/>
              <a:cs typeface="Helvetica Light" charset="0"/>
            </a:endParaRPr>
          </a:p>
          <a:p>
            <a:pPr>
              <a:lnSpc>
                <a:spcPct val="150000"/>
              </a:lnSpc>
            </a:pPr>
            <a:r>
              <a:rPr lang="en-US" sz="1400" b="1" dirty="0" smtClean="0">
                <a:solidFill>
                  <a:schemeClr val="tx1">
                    <a:lumMod val="50000"/>
                    <a:lumOff val="50000"/>
                  </a:schemeClr>
                </a:solidFill>
                <a:latin typeface="Helvetica Light" charset="0"/>
                <a:ea typeface="Helvetica Light" charset="0"/>
                <a:cs typeface="Helvetica Light" charset="0"/>
              </a:rPr>
              <a:t>Q – Is this a Term Policy?</a:t>
            </a:r>
          </a:p>
          <a:p>
            <a:pPr>
              <a:lnSpc>
                <a:spcPct val="150000"/>
              </a:lnSpc>
            </a:pPr>
            <a:r>
              <a:rPr lang="en-US" sz="1400" dirty="0" smtClean="0">
                <a:solidFill>
                  <a:schemeClr val="tx1">
                    <a:lumMod val="50000"/>
                    <a:lumOff val="50000"/>
                  </a:schemeClr>
                </a:solidFill>
                <a:latin typeface="Helvetica Light" charset="0"/>
                <a:ea typeface="Helvetica Light" charset="0"/>
                <a:cs typeface="Helvetica Light" charset="0"/>
              </a:rPr>
              <a:t>A – NO. We would never recommend or offer a term life insurance policy for final expenses. By guaranteed, we mean that the premiums and benefits will never change and will be there for the rest of your life.</a:t>
            </a:r>
          </a:p>
        </p:txBody>
      </p:sp>
    </p:spTree>
    <p:extLst>
      <p:ext uri="{BB962C8B-B14F-4D97-AF65-F5344CB8AC3E}">
        <p14:creationId xmlns:p14="http://schemas.microsoft.com/office/powerpoint/2010/main" val="14711451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3611" y="101209"/>
            <a:ext cx="6322261" cy="66329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249939" y="873116"/>
            <a:ext cx="4055361" cy="1323439"/>
          </a:xfrm>
          <a:prstGeom prst="rect">
            <a:avLst/>
          </a:prstGeom>
          <a:noFill/>
        </p:spPr>
        <p:txBody>
          <a:bodyPr wrap="square" rtlCol="0">
            <a:spAutoFit/>
          </a:bodyPr>
          <a:lstStyle/>
          <a:p>
            <a:r>
              <a:rPr lang="en-US" sz="4000" dirty="0" smtClean="0">
                <a:solidFill>
                  <a:schemeClr val="tx1">
                    <a:lumMod val="65000"/>
                    <a:lumOff val="35000"/>
                  </a:schemeClr>
                </a:solidFill>
                <a:latin typeface="Helvetica Light" charset="0"/>
                <a:ea typeface="Helvetica Light" charset="0"/>
                <a:cs typeface="Helvetica Light" charset="0"/>
              </a:rPr>
              <a:t>Determine Funeral Cost.</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4" name="TextBox 3"/>
          <p:cNvSpPr txBox="1"/>
          <p:nvPr/>
        </p:nvSpPr>
        <p:spPr>
          <a:xfrm>
            <a:off x="249939" y="2346316"/>
            <a:ext cx="3928361" cy="1432700"/>
          </a:xfrm>
          <a:prstGeom prst="rect">
            <a:avLst/>
          </a:prstGeom>
          <a:noFill/>
        </p:spPr>
        <p:txBody>
          <a:bodyPr wrap="square" rtlCol="0">
            <a:spAutoFit/>
          </a:bodyPr>
          <a:lstStyle/>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Use this form to determine what a funeral will cost based upon life expectancy.</a:t>
            </a:r>
            <a:endParaRPr lang="en-US" sz="2000" dirty="0">
              <a:solidFill>
                <a:schemeClr val="tx1">
                  <a:lumMod val="50000"/>
                  <a:lumOff val="50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090173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0" y="999928"/>
            <a:ext cx="12191999" cy="769441"/>
          </a:xfrm>
          <a:prstGeom prst="rect">
            <a:avLst/>
          </a:prstGeom>
          <a:noFill/>
        </p:spPr>
        <p:txBody>
          <a:bodyPr wrap="square" rtlCol="0">
            <a:spAutoFit/>
          </a:bodyPr>
          <a:lstStyle/>
          <a:p>
            <a:pPr algn="ctr"/>
            <a:r>
              <a:rPr lang="en-US" sz="4400" dirty="0" smtClean="0">
                <a:solidFill>
                  <a:schemeClr val="tx1">
                    <a:lumMod val="65000"/>
                    <a:lumOff val="35000"/>
                  </a:schemeClr>
                </a:solidFill>
                <a:latin typeface="Helvetica Light" charset="0"/>
                <a:ea typeface="Helvetica Light" charset="0"/>
                <a:cs typeface="Helvetica Light" charset="0"/>
              </a:rPr>
              <a:t>Training Overview</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4170874" y="2447778"/>
            <a:ext cx="5652079" cy="2400657"/>
          </a:xfrm>
          <a:prstGeom prst="rect">
            <a:avLst/>
          </a:prstGeom>
          <a:noFill/>
        </p:spPr>
        <p:txBody>
          <a:bodyPr wrap="square" rtlCol="0">
            <a:spAutoFit/>
          </a:bodyPr>
          <a:lstStyle/>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Why final expense coverage is important</a:t>
            </a:r>
          </a:p>
          <a:p>
            <a:pPr>
              <a:lnSpc>
                <a:spcPct val="150000"/>
              </a:lnSpc>
            </a:pPr>
            <a:r>
              <a:rPr lang="en-US" sz="2000" dirty="0">
                <a:solidFill>
                  <a:schemeClr val="tx1">
                    <a:lumMod val="50000"/>
                    <a:lumOff val="50000"/>
                  </a:schemeClr>
                </a:solidFill>
                <a:latin typeface="Helvetica Light" charset="0"/>
                <a:ea typeface="Helvetica Light" charset="0"/>
                <a:cs typeface="Helvetica Light" charset="0"/>
              </a:rPr>
              <a:t>Ways to present final expense</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The final expense Needs Analysis process</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How to quote final expense</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What products we offer</a:t>
            </a:r>
          </a:p>
        </p:txBody>
      </p:sp>
      <p:sp>
        <p:nvSpPr>
          <p:cNvPr id="13" name="TextBox 12"/>
          <p:cNvSpPr txBox="1"/>
          <p:nvPr/>
        </p:nvSpPr>
        <p:spPr>
          <a:xfrm>
            <a:off x="0" y="1769369"/>
            <a:ext cx="12191999" cy="461665"/>
          </a:xfrm>
          <a:prstGeom prst="rect">
            <a:avLst/>
          </a:prstGeom>
          <a:noFill/>
        </p:spPr>
        <p:txBody>
          <a:bodyPr wrap="square" rtlCol="0">
            <a:spAutoFit/>
          </a:bodyPr>
          <a:lstStyle/>
          <a:p>
            <a:pPr algn="ctr"/>
            <a:r>
              <a:rPr lang="en-US" sz="2400" dirty="0" smtClean="0">
                <a:solidFill>
                  <a:schemeClr val="tx1">
                    <a:lumMod val="50000"/>
                    <a:lumOff val="50000"/>
                  </a:schemeClr>
                </a:solidFill>
                <a:latin typeface="Helvetica Light" charset="0"/>
                <a:ea typeface="Helvetica Light" charset="0"/>
                <a:cs typeface="Helvetica Light" charset="0"/>
              </a:rPr>
              <a:t>In this module, you will learn</a:t>
            </a:r>
            <a:endParaRPr lang="en-US" sz="2400" dirty="0">
              <a:solidFill>
                <a:schemeClr val="tx1">
                  <a:lumMod val="50000"/>
                  <a:lumOff val="50000"/>
                </a:schemeClr>
              </a:solidFill>
              <a:latin typeface="Helvetica Light" charset="0"/>
              <a:ea typeface="Helvetica Light" charset="0"/>
              <a:cs typeface="Helvetica Light"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221" y="5876725"/>
            <a:ext cx="3666049" cy="474547"/>
          </a:xfrm>
          <a:prstGeom prst="rect">
            <a:avLst/>
          </a:prstGeom>
        </p:spPr>
      </p:pic>
      <p:pic>
        <p:nvPicPr>
          <p:cNvPr id="14" name="Picture 13"/>
          <p:cNvPicPr>
            <a:picLocks noChangeAspect="1"/>
          </p:cNvPicPr>
          <p:nvPr/>
        </p:nvPicPr>
        <p:blipFill>
          <a:blip r:embed="rId3"/>
          <a:stretch>
            <a:fillRect/>
          </a:stretch>
        </p:blipFill>
        <p:spPr>
          <a:xfrm>
            <a:off x="3748764" y="2611829"/>
            <a:ext cx="266700" cy="266700"/>
          </a:xfrm>
          <a:prstGeom prst="rect">
            <a:avLst/>
          </a:prstGeom>
        </p:spPr>
      </p:pic>
      <p:pic>
        <p:nvPicPr>
          <p:cNvPr id="15" name="Picture 14"/>
          <p:cNvPicPr>
            <a:picLocks noChangeAspect="1"/>
          </p:cNvPicPr>
          <p:nvPr/>
        </p:nvPicPr>
        <p:blipFill>
          <a:blip r:embed="rId3"/>
          <a:stretch>
            <a:fillRect/>
          </a:stretch>
        </p:blipFill>
        <p:spPr>
          <a:xfrm>
            <a:off x="3748764" y="3095273"/>
            <a:ext cx="266700" cy="266700"/>
          </a:xfrm>
          <a:prstGeom prst="rect">
            <a:avLst/>
          </a:prstGeom>
        </p:spPr>
      </p:pic>
      <p:pic>
        <p:nvPicPr>
          <p:cNvPr id="17" name="Picture 16"/>
          <p:cNvPicPr>
            <a:picLocks noChangeAspect="1"/>
          </p:cNvPicPr>
          <p:nvPr/>
        </p:nvPicPr>
        <p:blipFill>
          <a:blip r:embed="rId3"/>
          <a:stretch>
            <a:fillRect/>
          </a:stretch>
        </p:blipFill>
        <p:spPr>
          <a:xfrm>
            <a:off x="3748764" y="3566685"/>
            <a:ext cx="266700" cy="266700"/>
          </a:xfrm>
          <a:prstGeom prst="rect">
            <a:avLst/>
          </a:prstGeom>
        </p:spPr>
      </p:pic>
      <p:pic>
        <p:nvPicPr>
          <p:cNvPr id="18" name="Picture 17"/>
          <p:cNvPicPr>
            <a:picLocks noChangeAspect="1"/>
          </p:cNvPicPr>
          <p:nvPr/>
        </p:nvPicPr>
        <p:blipFill>
          <a:blip r:embed="rId3"/>
          <a:stretch>
            <a:fillRect/>
          </a:stretch>
        </p:blipFill>
        <p:spPr>
          <a:xfrm>
            <a:off x="3748764" y="3986732"/>
            <a:ext cx="266700" cy="266700"/>
          </a:xfrm>
          <a:prstGeom prst="rect">
            <a:avLst/>
          </a:prstGeom>
        </p:spPr>
      </p:pic>
      <p:pic>
        <p:nvPicPr>
          <p:cNvPr id="19" name="Picture 18"/>
          <p:cNvPicPr>
            <a:picLocks noChangeAspect="1"/>
          </p:cNvPicPr>
          <p:nvPr/>
        </p:nvPicPr>
        <p:blipFill>
          <a:blip r:embed="rId3"/>
          <a:stretch>
            <a:fillRect/>
          </a:stretch>
        </p:blipFill>
        <p:spPr>
          <a:xfrm>
            <a:off x="3748764" y="4431845"/>
            <a:ext cx="266700" cy="266700"/>
          </a:xfrm>
          <a:prstGeom prst="rect">
            <a:avLst/>
          </a:prstGeom>
        </p:spPr>
      </p:pic>
    </p:spTree>
    <p:extLst>
      <p:ext uri="{BB962C8B-B14F-4D97-AF65-F5344CB8AC3E}">
        <p14:creationId xmlns:p14="http://schemas.microsoft.com/office/powerpoint/2010/main" val="4465049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2192000" cy="7474449"/>
          </a:xfrm>
          <a:prstGeom prst="rect">
            <a:avLst/>
          </a:prstGeom>
          <a:solidFill>
            <a:srgbClr val="2A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014" y="6238158"/>
            <a:ext cx="3532738" cy="474547"/>
          </a:xfrm>
          <a:prstGeom prst="rect">
            <a:avLst/>
          </a:prstGeom>
        </p:spPr>
      </p:pic>
      <p:sp>
        <p:nvSpPr>
          <p:cNvPr id="14" name="TextBox 13"/>
          <p:cNvSpPr txBox="1"/>
          <p:nvPr/>
        </p:nvSpPr>
        <p:spPr>
          <a:xfrm>
            <a:off x="3124122" y="2623086"/>
            <a:ext cx="8142653" cy="646331"/>
          </a:xfrm>
          <a:prstGeom prst="rect">
            <a:avLst/>
          </a:prstGeom>
          <a:noFill/>
        </p:spPr>
        <p:txBody>
          <a:bodyPr wrap="square" rtlCol="0">
            <a:spAutoFit/>
          </a:bodyPr>
          <a:lstStyle/>
          <a:p>
            <a:r>
              <a:rPr lang="en-US" sz="3600" b="1" dirty="0" smtClean="0">
                <a:solidFill>
                  <a:schemeClr val="bg1"/>
                </a:solidFill>
                <a:latin typeface="Helvetica" charset="0"/>
                <a:ea typeface="Helvetica" charset="0"/>
                <a:cs typeface="Helvetica" charset="0"/>
              </a:rPr>
              <a:t>Needs Assessment</a:t>
            </a:r>
            <a:endParaRPr lang="en-US" sz="3600" b="1" dirty="0">
              <a:solidFill>
                <a:schemeClr val="bg1"/>
              </a:solidFill>
              <a:latin typeface="Helvetica" charset="0"/>
              <a:ea typeface="Helvetica" charset="0"/>
              <a:cs typeface="Helvetica" charset="0"/>
            </a:endParaRP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3" y="2043113"/>
            <a:ext cx="2452609" cy="2452609"/>
          </a:xfrm>
          <a:prstGeom prst="rect">
            <a:avLst/>
          </a:prstGeom>
        </p:spPr>
      </p:pic>
      <p:cxnSp>
        <p:nvCxnSpPr>
          <p:cNvPr id="16" name="Straight Connector 15"/>
          <p:cNvCxnSpPr/>
          <p:nvPr/>
        </p:nvCxnSpPr>
        <p:spPr>
          <a:xfrm>
            <a:off x="2900363" y="3557588"/>
            <a:ext cx="86010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124122" y="2246353"/>
            <a:ext cx="4071326" cy="369332"/>
          </a:xfrm>
          <a:prstGeom prst="rect">
            <a:avLst/>
          </a:prstGeom>
          <a:noFill/>
        </p:spPr>
        <p:txBody>
          <a:bodyPr wrap="square" rtlCol="0">
            <a:spAutoFit/>
          </a:bodyPr>
          <a:lstStyle/>
          <a:p>
            <a:r>
              <a:rPr lang="en-US" dirty="0" smtClean="0">
                <a:solidFill>
                  <a:schemeClr val="bg1"/>
                </a:solidFill>
                <a:latin typeface="Helvetica" charset="0"/>
                <a:ea typeface="Helvetica" charset="0"/>
                <a:cs typeface="Helvetica" charset="0"/>
              </a:rPr>
              <a:t>LESSON</a:t>
            </a:r>
            <a:endParaRPr lang="en-US" dirty="0">
              <a:solidFill>
                <a:schemeClr val="bg1"/>
              </a:solidFill>
              <a:latin typeface="Helvetica" charset="0"/>
              <a:ea typeface="Helvetica" charset="0"/>
              <a:cs typeface="Helvetica" charset="0"/>
            </a:endParaRPr>
          </a:p>
        </p:txBody>
      </p:sp>
      <p:sp>
        <p:nvSpPr>
          <p:cNvPr id="18" name="TextBox 17"/>
          <p:cNvSpPr txBox="1"/>
          <p:nvPr/>
        </p:nvSpPr>
        <p:spPr>
          <a:xfrm>
            <a:off x="3190719" y="3782430"/>
            <a:ext cx="8142653" cy="523220"/>
          </a:xfrm>
          <a:prstGeom prst="rect">
            <a:avLst/>
          </a:prstGeom>
          <a:noFill/>
        </p:spPr>
        <p:txBody>
          <a:bodyPr wrap="square" rtlCol="0">
            <a:spAutoFit/>
          </a:bodyPr>
          <a:lstStyle/>
          <a:p>
            <a:r>
              <a:rPr lang="en-US" sz="2800" b="1" dirty="0" smtClean="0">
                <a:solidFill>
                  <a:schemeClr val="bg1"/>
                </a:solidFill>
                <a:latin typeface="Helvetica" charset="0"/>
                <a:ea typeface="Helvetica" charset="0"/>
                <a:cs typeface="Helvetica" charset="0"/>
              </a:rPr>
              <a:t>Senior Market Advisors University</a:t>
            </a:r>
            <a:endParaRPr lang="en-US" sz="2800" b="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6501679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2565409" y="967756"/>
            <a:ext cx="54500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Needs Assessment</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3" name="TextBox 12"/>
          <p:cNvSpPr txBox="1"/>
          <p:nvPr/>
        </p:nvSpPr>
        <p:spPr>
          <a:xfrm>
            <a:off x="2565409" y="1741401"/>
            <a:ext cx="6308081" cy="461665"/>
          </a:xfrm>
          <a:prstGeom prst="rect">
            <a:avLst/>
          </a:prstGeom>
          <a:noFill/>
        </p:spPr>
        <p:txBody>
          <a:bodyPr wrap="square" rtlCol="0">
            <a:spAutoFit/>
          </a:bodyPr>
          <a:lstStyle/>
          <a:p>
            <a:r>
              <a:rPr lang="en-US" sz="2400" dirty="0" smtClean="0">
                <a:solidFill>
                  <a:schemeClr val="tx1">
                    <a:lumMod val="50000"/>
                    <a:lumOff val="50000"/>
                  </a:schemeClr>
                </a:solidFill>
                <a:latin typeface="Helvetica Light" charset="0"/>
                <a:ea typeface="Helvetica Light" charset="0"/>
                <a:cs typeface="Helvetica Light" charset="0"/>
              </a:rPr>
              <a:t>Calculating Final Expense Coverage Amount</a:t>
            </a:r>
            <a:endParaRPr lang="en-US" sz="2400" dirty="0">
              <a:solidFill>
                <a:schemeClr val="tx1">
                  <a:lumMod val="50000"/>
                  <a:lumOff val="50000"/>
                </a:schemeClr>
              </a:solidFill>
              <a:latin typeface="Helvetica Light" charset="0"/>
              <a:ea typeface="Helvetica Light" charset="0"/>
              <a:cs typeface="Helvetica Light" charset="0"/>
            </a:endParaRPr>
          </a:p>
        </p:txBody>
      </p:sp>
      <p:sp>
        <p:nvSpPr>
          <p:cNvPr id="2" name="TextBox 1"/>
          <p:cNvSpPr txBox="1"/>
          <p:nvPr/>
        </p:nvSpPr>
        <p:spPr>
          <a:xfrm>
            <a:off x="2770862" y="2264669"/>
            <a:ext cx="7919711" cy="3323987"/>
          </a:xfrm>
          <a:prstGeom prst="rect">
            <a:avLst/>
          </a:prstGeom>
          <a:noFill/>
        </p:spPr>
        <p:txBody>
          <a:bodyPr wrap="square" rtlCol="0">
            <a:spAutoFit/>
          </a:bodyPr>
          <a:lstStyle/>
          <a:p>
            <a:pPr marL="457200" lvl="2">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The </a:t>
            </a:r>
            <a:r>
              <a:rPr lang="en-US" sz="2000" dirty="0">
                <a:solidFill>
                  <a:schemeClr val="tx1">
                    <a:lumMod val="50000"/>
                    <a:lumOff val="50000"/>
                  </a:schemeClr>
                </a:solidFill>
                <a:latin typeface="Helvetica Light" charset="0"/>
                <a:ea typeface="Helvetica Light" charset="0"/>
                <a:cs typeface="Helvetica Light" charset="0"/>
              </a:rPr>
              <a:t>client must participate fully in the </a:t>
            </a:r>
            <a:r>
              <a:rPr lang="en-US" sz="2000" dirty="0" smtClean="0">
                <a:solidFill>
                  <a:schemeClr val="tx1">
                    <a:lumMod val="50000"/>
                    <a:lumOff val="50000"/>
                  </a:schemeClr>
                </a:solidFill>
                <a:latin typeface="Helvetica Light" charset="0"/>
                <a:ea typeface="Helvetica Light" charset="0"/>
                <a:cs typeface="Helvetica Light" charset="0"/>
              </a:rPr>
              <a:t>process of filling out form at </a:t>
            </a:r>
            <a:r>
              <a:rPr lang="en-US" sz="2000" dirty="0" err="1" smtClean="0">
                <a:solidFill>
                  <a:schemeClr val="tx1">
                    <a:lumMod val="50000"/>
                    <a:lumOff val="50000"/>
                  </a:schemeClr>
                </a:solidFill>
                <a:latin typeface="Helvetica Light" charset="0"/>
                <a:ea typeface="Helvetica Light" charset="0"/>
                <a:cs typeface="Helvetica Light" charset="0"/>
              </a:rPr>
              <a:t>lifehappens.org</a:t>
            </a:r>
            <a:endParaRPr lang="en-US" sz="2000" dirty="0" smtClean="0">
              <a:solidFill>
                <a:schemeClr val="tx1">
                  <a:lumMod val="50000"/>
                  <a:lumOff val="50000"/>
                </a:schemeClr>
              </a:solidFill>
              <a:latin typeface="Helvetica Light" charset="0"/>
              <a:ea typeface="Helvetica Light" charset="0"/>
              <a:cs typeface="Helvetica Light" charset="0"/>
            </a:endParaRPr>
          </a:p>
          <a:p>
            <a:pPr marL="457200" lvl="2">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Don’t answer the questions for your client</a:t>
            </a:r>
          </a:p>
          <a:p>
            <a:pPr marL="457200" lvl="2">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Complete a paper Needs </a:t>
            </a:r>
            <a:r>
              <a:rPr lang="en-US" sz="2000" dirty="0">
                <a:solidFill>
                  <a:schemeClr val="tx1">
                    <a:lumMod val="50000"/>
                    <a:lumOff val="50000"/>
                  </a:schemeClr>
                </a:solidFill>
                <a:latin typeface="Helvetica Light" charset="0"/>
                <a:ea typeface="Helvetica Light" charset="0"/>
                <a:cs typeface="Helvetica Light" charset="0"/>
              </a:rPr>
              <a:t>Assessment to leave with the client </a:t>
            </a:r>
            <a:r>
              <a:rPr lang="en-US" sz="2000" dirty="0" smtClean="0">
                <a:solidFill>
                  <a:schemeClr val="tx1">
                    <a:lumMod val="50000"/>
                    <a:lumOff val="50000"/>
                  </a:schemeClr>
                </a:solidFill>
                <a:latin typeface="Helvetica Light" charset="0"/>
                <a:ea typeface="Helvetica Light" charset="0"/>
                <a:cs typeface="Helvetica Light" charset="0"/>
              </a:rPr>
              <a:t>as he/she answers the questions online (this helps their memory later!)</a:t>
            </a:r>
          </a:p>
          <a:p>
            <a:pPr marL="457200" lvl="2">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Attach </a:t>
            </a:r>
            <a:r>
              <a:rPr lang="en-US" sz="2000" dirty="0">
                <a:solidFill>
                  <a:schemeClr val="tx1">
                    <a:lumMod val="50000"/>
                    <a:lumOff val="50000"/>
                  </a:schemeClr>
                </a:solidFill>
                <a:latin typeface="Helvetica Light" charset="0"/>
                <a:ea typeface="Helvetica Light" charset="0"/>
                <a:cs typeface="Helvetica Light" charset="0"/>
              </a:rPr>
              <a:t>your contact information to </a:t>
            </a:r>
            <a:r>
              <a:rPr lang="en-US" sz="2000" dirty="0" smtClean="0">
                <a:solidFill>
                  <a:schemeClr val="tx1">
                    <a:lumMod val="50000"/>
                    <a:lumOff val="50000"/>
                  </a:schemeClr>
                </a:solidFill>
                <a:latin typeface="Helvetica Light" charset="0"/>
                <a:ea typeface="Helvetica Light" charset="0"/>
                <a:cs typeface="Helvetica Light" charset="0"/>
              </a:rPr>
              <a:t>the Needs Assessment </a:t>
            </a:r>
            <a:endParaRPr lang="en-US" sz="2000" dirty="0">
              <a:solidFill>
                <a:schemeClr val="tx1">
                  <a:lumMod val="50000"/>
                  <a:lumOff val="50000"/>
                </a:schemeClr>
              </a:solidFill>
              <a:latin typeface="Helvetica Light" charset="0"/>
              <a:ea typeface="Helvetica Light" charset="0"/>
              <a:cs typeface="Helvetica Light" charset="0"/>
            </a:endParaRPr>
          </a:p>
        </p:txBody>
      </p:sp>
      <p:pic>
        <p:nvPicPr>
          <p:cNvPr id="12" name="Picture 11"/>
          <p:cNvPicPr>
            <a:picLocks noChangeAspect="1"/>
          </p:cNvPicPr>
          <p:nvPr/>
        </p:nvPicPr>
        <p:blipFill>
          <a:blip r:embed="rId2"/>
          <a:stretch>
            <a:fillRect/>
          </a:stretch>
        </p:blipFill>
        <p:spPr>
          <a:xfrm>
            <a:off x="2770862" y="2448053"/>
            <a:ext cx="266700" cy="266700"/>
          </a:xfrm>
          <a:prstGeom prst="rect">
            <a:avLst/>
          </a:prstGeom>
        </p:spPr>
      </p:pic>
      <p:pic>
        <p:nvPicPr>
          <p:cNvPr id="14" name="Picture 13"/>
          <p:cNvPicPr>
            <a:picLocks noChangeAspect="1"/>
          </p:cNvPicPr>
          <p:nvPr/>
        </p:nvPicPr>
        <p:blipFill>
          <a:blip r:embed="rId2"/>
          <a:stretch>
            <a:fillRect/>
          </a:stretch>
        </p:blipFill>
        <p:spPr>
          <a:xfrm>
            <a:off x="2770862" y="3362161"/>
            <a:ext cx="266700" cy="266700"/>
          </a:xfrm>
          <a:prstGeom prst="rect">
            <a:avLst/>
          </a:prstGeom>
        </p:spPr>
      </p:pic>
      <p:pic>
        <p:nvPicPr>
          <p:cNvPr id="15" name="Picture 14"/>
          <p:cNvPicPr>
            <a:picLocks noChangeAspect="1"/>
          </p:cNvPicPr>
          <p:nvPr/>
        </p:nvPicPr>
        <p:blipFill>
          <a:blip r:embed="rId2"/>
          <a:stretch>
            <a:fillRect/>
          </a:stretch>
        </p:blipFill>
        <p:spPr>
          <a:xfrm>
            <a:off x="2770862" y="3793313"/>
            <a:ext cx="266700" cy="266700"/>
          </a:xfrm>
          <a:prstGeom prst="rect">
            <a:avLst/>
          </a:prstGeom>
        </p:spPr>
      </p:pic>
      <p:pic>
        <p:nvPicPr>
          <p:cNvPr id="16" name="Picture 15"/>
          <p:cNvPicPr>
            <a:picLocks noChangeAspect="1"/>
          </p:cNvPicPr>
          <p:nvPr/>
        </p:nvPicPr>
        <p:blipFill>
          <a:blip r:embed="rId2"/>
          <a:stretch>
            <a:fillRect/>
          </a:stretch>
        </p:blipFill>
        <p:spPr>
          <a:xfrm>
            <a:off x="2770862" y="5188322"/>
            <a:ext cx="266700" cy="266700"/>
          </a:xfrm>
          <a:prstGeom prst="rect">
            <a:avLst/>
          </a:prstGeom>
        </p:spPr>
      </p:pic>
    </p:spTree>
    <p:extLst>
      <p:ext uri="{BB962C8B-B14F-4D97-AF65-F5344CB8AC3E}">
        <p14:creationId xmlns:p14="http://schemas.microsoft.com/office/powerpoint/2010/main" val="11233891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265143" y="1676400"/>
            <a:ext cx="5450045" cy="1323439"/>
          </a:xfrm>
          <a:prstGeom prst="rect">
            <a:avLst/>
          </a:prstGeom>
          <a:noFill/>
        </p:spPr>
        <p:txBody>
          <a:bodyPr wrap="square" rtlCol="0">
            <a:spAutoFit/>
          </a:bodyPr>
          <a:lstStyle/>
          <a:p>
            <a:r>
              <a:rPr lang="en-US" sz="4000" smtClean="0">
                <a:solidFill>
                  <a:schemeClr val="tx1">
                    <a:lumMod val="65000"/>
                    <a:lumOff val="35000"/>
                  </a:schemeClr>
                </a:solidFill>
                <a:latin typeface="Helvetica Light" charset="0"/>
                <a:ea typeface="Helvetica Light" charset="0"/>
                <a:cs typeface="Helvetica Light" charset="0"/>
              </a:rPr>
              <a:t>Needs </a:t>
            </a:r>
            <a:endParaRPr lang="en-US" sz="4000" smtClean="0">
              <a:solidFill>
                <a:schemeClr val="tx1">
                  <a:lumMod val="65000"/>
                  <a:lumOff val="35000"/>
                </a:schemeClr>
              </a:solidFill>
              <a:latin typeface="Helvetica Light" charset="0"/>
              <a:ea typeface="Helvetica Light" charset="0"/>
              <a:cs typeface="Helvetica Light" charset="0"/>
            </a:endParaRPr>
          </a:p>
          <a:p>
            <a:r>
              <a:rPr lang="en-US" sz="4000" dirty="0" smtClean="0">
                <a:solidFill>
                  <a:schemeClr val="tx1">
                    <a:lumMod val="65000"/>
                    <a:lumOff val="35000"/>
                  </a:schemeClr>
                </a:solidFill>
                <a:latin typeface="Helvetica Light" charset="0"/>
                <a:ea typeface="Helvetica Light" charset="0"/>
                <a:cs typeface="Helvetica Light" charset="0"/>
              </a:rPr>
              <a:t>Assessment</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3" name="TextBox 12"/>
          <p:cNvSpPr txBox="1"/>
          <p:nvPr/>
        </p:nvSpPr>
        <p:spPr>
          <a:xfrm>
            <a:off x="265143" y="2999839"/>
            <a:ext cx="2466627" cy="461665"/>
          </a:xfrm>
          <a:prstGeom prst="rect">
            <a:avLst/>
          </a:prstGeom>
          <a:noFill/>
        </p:spPr>
        <p:txBody>
          <a:bodyPr wrap="square" rtlCol="0">
            <a:spAutoFit/>
          </a:bodyPr>
          <a:lstStyle/>
          <a:p>
            <a:r>
              <a:rPr lang="en-US" sz="2400" dirty="0">
                <a:solidFill>
                  <a:schemeClr val="tx1">
                    <a:lumMod val="50000"/>
                    <a:lumOff val="50000"/>
                  </a:schemeClr>
                </a:solidFill>
                <a:latin typeface="Helvetica Light" charset="0"/>
                <a:ea typeface="Helvetica Light" charset="0"/>
                <a:cs typeface="Helvetica Light" charset="0"/>
              </a:rPr>
              <a:t>l</a:t>
            </a:r>
            <a:r>
              <a:rPr lang="en-US" sz="2400" dirty="0" smtClean="0">
                <a:solidFill>
                  <a:schemeClr val="tx1">
                    <a:lumMod val="50000"/>
                    <a:lumOff val="50000"/>
                  </a:schemeClr>
                </a:solidFill>
                <a:latin typeface="Helvetica Light" charset="0"/>
                <a:ea typeface="Helvetica Light" charset="0"/>
                <a:cs typeface="Helvetica Light" charset="0"/>
              </a:rPr>
              <a:t>ifehappens.org</a:t>
            </a:r>
            <a:endParaRPr lang="en-US" sz="2400" dirty="0">
              <a:solidFill>
                <a:schemeClr val="tx1">
                  <a:lumMod val="50000"/>
                  <a:lumOff val="50000"/>
                </a:schemeClr>
              </a:solidFill>
              <a:latin typeface="Helvetica Light" charset="0"/>
              <a:ea typeface="Helvetica Light" charset="0"/>
              <a:cs typeface="Helvetica Light" charset="0"/>
            </a:endParaRPr>
          </a:p>
        </p:txBody>
      </p:sp>
      <p:pic>
        <p:nvPicPr>
          <p:cNvPr id="9" name="Picture 8"/>
          <p:cNvPicPr/>
          <p:nvPr/>
        </p:nvPicPr>
        <p:blipFill rotWithShape="1">
          <a:blip r:embed="rId2"/>
          <a:srcRect l="59293" t="7975" r="5289" b="9989"/>
          <a:stretch/>
        </p:blipFill>
        <p:spPr bwMode="auto">
          <a:xfrm>
            <a:off x="4368801" y="1257855"/>
            <a:ext cx="7250466" cy="4507945"/>
          </a:xfrm>
          <a:prstGeom prst="rect">
            <a:avLst/>
          </a:prstGeom>
          <a:ln>
            <a:noFill/>
          </a:ln>
          <a:effectLst>
            <a:outerShdw blurRad="50800" dist="38100" dir="5400000" algn="t" rotWithShape="0">
              <a:prstClr val="black">
                <a:alpha val="40000"/>
              </a:prstClr>
            </a:outerShdw>
          </a:effectLst>
          <a:extLst>
            <a:ext uri="{53640926-AAD7-44D8-BBD7-CCE9431645EC}">
              <a14:shadowObscured xmlns:a14="http://schemas.microsoft.com/office/drawing/2010/main"/>
            </a:ext>
          </a:extLst>
        </p:spPr>
      </p:pic>
      <p:sp>
        <p:nvSpPr>
          <p:cNvPr id="10" name="Flowchart: Connector 9"/>
          <p:cNvSpPr/>
          <p:nvPr/>
        </p:nvSpPr>
        <p:spPr>
          <a:xfrm>
            <a:off x="5744285" y="1783504"/>
            <a:ext cx="4733214" cy="2297908"/>
          </a:xfrm>
          <a:prstGeom prst="flowChartConnector">
            <a:avLst/>
          </a:prstGeom>
          <a:noFill/>
          <a:ln w="76200">
            <a:solidFill>
              <a:srgbClr val="25AA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2578977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45354" y="321609"/>
            <a:ext cx="6788367" cy="6231592"/>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265143" y="1676400"/>
            <a:ext cx="5450045" cy="1323439"/>
          </a:xfrm>
          <a:prstGeom prst="rect">
            <a:avLst/>
          </a:prstGeom>
          <a:noFill/>
        </p:spPr>
        <p:txBody>
          <a:bodyPr wrap="square" rtlCol="0">
            <a:spAutoFit/>
          </a:bodyPr>
          <a:lstStyle/>
          <a:p>
            <a:r>
              <a:rPr lang="en-US" sz="4000" smtClean="0">
                <a:solidFill>
                  <a:schemeClr val="tx1">
                    <a:lumMod val="65000"/>
                    <a:lumOff val="35000"/>
                  </a:schemeClr>
                </a:solidFill>
                <a:latin typeface="Helvetica Light" charset="0"/>
                <a:ea typeface="Helvetica Light" charset="0"/>
                <a:cs typeface="Helvetica Light" charset="0"/>
              </a:rPr>
              <a:t>Needs </a:t>
            </a:r>
            <a:endParaRPr lang="en-US" sz="4000" smtClean="0">
              <a:solidFill>
                <a:schemeClr val="tx1">
                  <a:lumMod val="65000"/>
                  <a:lumOff val="35000"/>
                </a:schemeClr>
              </a:solidFill>
              <a:latin typeface="Helvetica Light" charset="0"/>
              <a:ea typeface="Helvetica Light" charset="0"/>
              <a:cs typeface="Helvetica Light" charset="0"/>
            </a:endParaRPr>
          </a:p>
          <a:p>
            <a:r>
              <a:rPr lang="en-US" sz="4000" dirty="0" smtClean="0">
                <a:solidFill>
                  <a:schemeClr val="tx1">
                    <a:lumMod val="65000"/>
                    <a:lumOff val="35000"/>
                  </a:schemeClr>
                </a:solidFill>
                <a:latin typeface="Helvetica Light" charset="0"/>
                <a:ea typeface="Helvetica Light" charset="0"/>
                <a:cs typeface="Helvetica Light" charset="0"/>
              </a:rPr>
              <a:t>Assessment</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1" name="TextBox 10"/>
          <p:cNvSpPr txBox="1"/>
          <p:nvPr/>
        </p:nvSpPr>
        <p:spPr>
          <a:xfrm>
            <a:off x="265143" y="2999839"/>
            <a:ext cx="2466627" cy="461665"/>
          </a:xfrm>
          <a:prstGeom prst="rect">
            <a:avLst/>
          </a:prstGeom>
          <a:noFill/>
        </p:spPr>
        <p:txBody>
          <a:bodyPr wrap="square" rtlCol="0">
            <a:spAutoFit/>
          </a:bodyPr>
          <a:lstStyle/>
          <a:p>
            <a:r>
              <a:rPr lang="en-US" sz="2400" dirty="0">
                <a:solidFill>
                  <a:schemeClr val="tx1">
                    <a:lumMod val="50000"/>
                    <a:lumOff val="50000"/>
                  </a:schemeClr>
                </a:solidFill>
                <a:latin typeface="Helvetica Light" charset="0"/>
                <a:ea typeface="Helvetica Light" charset="0"/>
                <a:cs typeface="Helvetica Light" charset="0"/>
              </a:rPr>
              <a:t>l</a:t>
            </a:r>
            <a:r>
              <a:rPr lang="en-US" sz="2400" dirty="0" smtClean="0">
                <a:solidFill>
                  <a:schemeClr val="tx1">
                    <a:lumMod val="50000"/>
                    <a:lumOff val="50000"/>
                  </a:schemeClr>
                </a:solidFill>
                <a:latin typeface="Helvetica Light" charset="0"/>
                <a:ea typeface="Helvetica Light" charset="0"/>
                <a:cs typeface="Helvetica Light" charset="0"/>
              </a:rPr>
              <a:t>ifehappens.org</a:t>
            </a:r>
            <a:endParaRPr lang="en-US" sz="2400" dirty="0">
              <a:solidFill>
                <a:schemeClr val="tx1">
                  <a:lumMod val="50000"/>
                  <a:lumOff val="50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23458801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52010" y="275866"/>
            <a:ext cx="7326630" cy="6376023"/>
          </a:xfrm>
          <a:prstGeom prst="rect">
            <a:avLst/>
          </a:prstGeom>
          <a:effectLst>
            <a:outerShdw blurRad="50800" dist="38100" dir="5400000" algn="t" rotWithShape="0">
              <a:prstClr val="black">
                <a:alpha val="40000"/>
              </a:prstClr>
            </a:outerShdw>
          </a:effectLst>
        </p:spPr>
      </p:pic>
      <p:sp>
        <p:nvSpPr>
          <p:cNvPr id="8" name="TextBox 7"/>
          <p:cNvSpPr txBox="1"/>
          <p:nvPr/>
        </p:nvSpPr>
        <p:spPr>
          <a:xfrm>
            <a:off x="265143" y="1676400"/>
            <a:ext cx="5450045" cy="1323439"/>
          </a:xfrm>
          <a:prstGeom prst="rect">
            <a:avLst/>
          </a:prstGeom>
          <a:noFill/>
        </p:spPr>
        <p:txBody>
          <a:bodyPr wrap="square" rtlCol="0">
            <a:spAutoFit/>
          </a:bodyPr>
          <a:lstStyle/>
          <a:p>
            <a:r>
              <a:rPr lang="en-US" sz="4000" smtClean="0">
                <a:solidFill>
                  <a:schemeClr val="tx1">
                    <a:lumMod val="65000"/>
                    <a:lumOff val="35000"/>
                  </a:schemeClr>
                </a:solidFill>
                <a:latin typeface="Helvetica Light" charset="0"/>
                <a:ea typeface="Helvetica Light" charset="0"/>
                <a:cs typeface="Helvetica Light" charset="0"/>
              </a:rPr>
              <a:t>Needs </a:t>
            </a:r>
            <a:endParaRPr lang="en-US" sz="4000" smtClean="0">
              <a:solidFill>
                <a:schemeClr val="tx1">
                  <a:lumMod val="65000"/>
                  <a:lumOff val="35000"/>
                </a:schemeClr>
              </a:solidFill>
              <a:latin typeface="Helvetica Light" charset="0"/>
              <a:ea typeface="Helvetica Light" charset="0"/>
              <a:cs typeface="Helvetica Light" charset="0"/>
            </a:endParaRPr>
          </a:p>
          <a:p>
            <a:r>
              <a:rPr lang="en-US" sz="4000" dirty="0" smtClean="0">
                <a:solidFill>
                  <a:schemeClr val="tx1">
                    <a:lumMod val="65000"/>
                    <a:lumOff val="35000"/>
                  </a:schemeClr>
                </a:solidFill>
                <a:latin typeface="Helvetica Light" charset="0"/>
                <a:ea typeface="Helvetica Light" charset="0"/>
                <a:cs typeface="Helvetica Light" charset="0"/>
              </a:rPr>
              <a:t>Assessment</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1" name="TextBox 10"/>
          <p:cNvSpPr txBox="1"/>
          <p:nvPr/>
        </p:nvSpPr>
        <p:spPr>
          <a:xfrm>
            <a:off x="265143" y="2999839"/>
            <a:ext cx="2466627" cy="461665"/>
          </a:xfrm>
          <a:prstGeom prst="rect">
            <a:avLst/>
          </a:prstGeom>
          <a:noFill/>
        </p:spPr>
        <p:txBody>
          <a:bodyPr wrap="square" rtlCol="0">
            <a:spAutoFit/>
          </a:bodyPr>
          <a:lstStyle/>
          <a:p>
            <a:r>
              <a:rPr lang="en-US" sz="2400" dirty="0">
                <a:solidFill>
                  <a:schemeClr val="tx1">
                    <a:lumMod val="50000"/>
                    <a:lumOff val="50000"/>
                  </a:schemeClr>
                </a:solidFill>
                <a:latin typeface="Helvetica Light" charset="0"/>
                <a:ea typeface="Helvetica Light" charset="0"/>
                <a:cs typeface="Helvetica Light" charset="0"/>
              </a:rPr>
              <a:t>l</a:t>
            </a:r>
            <a:r>
              <a:rPr lang="en-US" sz="2400" dirty="0" smtClean="0">
                <a:solidFill>
                  <a:schemeClr val="tx1">
                    <a:lumMod val="50000"/>
                    <a:lumOff val="50000"/>
                  </a:schemeClr>
                </a:solidFill>
                <a:latin typeface="Helvetica Light" charset="0"/>
                <a:ea typeface="Helvetica Light" charset="0"/>
                <a:cs typeface="Helvetica Light" charset="0"/>
              </a:rPr>
              <a:t>ifehappens.org</a:t>
            </a:r>
            <a:endParaRPr lang="en-US" sz="2400" dirty="0">
              <a:solidFill>
                <a:schemeClr val="tx1">
                  <a:lumMod val="50000"/>
                  <a:lumOff val="50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2182645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51458" y="651207"/>
            <a:ext cx="7930662" cy="5291278"/>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a:outerShdw blurRad="50800" dist="38100" dir="5400000" algn="t" rotWithShape="0">
              <a:prstClr val="black">
                <a:alpha val="40000"/>
              </a:prstClr>
            </a:outerShdw>
          </a:effectLst>
        </p:spPr>
      </p:pic>
      <p:sp>
        <p:nvSpPr>
          <p:cNvPr id="8" name="TextBox 7"/>
          <p:cNvSpPr txBox="1"/>
          <p:nvPr/>
        </p:nvSpPr>
        <p:spPr>
          <a:xfrm>
            <a:off x="265143" y="1676400"/>
            <a:ext cx="5450045" cy="1323439"/>
          </a:xfrm>
          <a:prstGeom prst="rect">
            <a:avLst/>
          </a:prstGeom>
          <a:noFill/>
        </p:spPr>
        <p:txBody>
          <a:bodyPr wrap="square" rtlCol="0">
            <a:spAutoFit/>
          </a:bodyPr>
          <a:lstStyle/>
          <a:p>
            <a:r>
              <a:rPr lang="en-US" sz="4000" smtClean="0">
                <a:solidFill>
                  <a:schemeClr val="tx1">
                    <a:lumMod val="65000"/>
                    <a:lumOff val="35000"/>
                  </a:schemeClr>
                </a:solidFill>
                <a:latin typeface="Helvetica Light" charset="0"/>
                <a:ea typeface="Helvetica Light" charset="0"/>
                <a:cs typeface="Helvetica Light" charset="0"/>
              </a:rPr>
              <a:t>Needs </a:t>
            </a:r>
            <a:endParaRPr lang="en-US" sz="4000" smtClean="0">
              <a:solidFill>
                <a:schemeClr val="tx1">
                  <a:lumMod val="65000"/>
                  <a:lumOff val="35000"/>
                </a:schemeClr>
              </a:solidFill>
              <a:latin typeface="Helvetica Light" charset="0"/>
              <a:ea typeface="Helvetica Light" charset="0"/>
              <a:cs typeface="Helvetica Light" charset="0"/>
            </a:endParaRPr>
          </a:p>
          <a:p>
            <a:r>
              <a:rPr lang="en-US" sz="4000" dirty="0" smtClean="0">
                <a:solidFill>
                  <a:schemeClr val="tx1">
                    <a:lumMod val="65000"/>
                    <a:lumOff val="35000"/>
                  </a:schemeClr>
                </a:solidFill>
                <a:latin typeface="Helvetica Light" charset="0"/>
                <a:ea typeface="Helvetica Light" charset="0"/>
                <a:cs typeface="Helvetica Light" charset="0"/>
              </a:rPr>
              <a:t>Assessment</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1" name="TextBox 10"/>
          <p:cNvSpPr txBox="1"/>
          <p:nvPr/>
        </p:nvSpPr>
        <p:spPr>
          <a:xfrm>
            <a:off x="265143" y="2999839"/>
            <a:ext cx="2466627" cy="461665"/>
          </a:xfrm>
          <a:prstGeom prst="rect">
            <a:avLst/>
          </a:prstGeom>
          <a:noFill/>
        </p:spPr>
        <p:txBody>
          <a:bodyPr wrap="square" rtlCol="0">
            <a:spAutoFit/>
          </a:bodyPr>
          <a:lstStyle/>
          <a:p>
            <a:r>
              <a:rPr lang="en-US" sz="2400" dirty="0">
                <a:solidFill>
                  <a:schemeClr val="tx1">
                    <a:lumMod val="50000"/>
                    <a:lumOff val="50000"/>
                  </a:schemeClr>
                </a:solidFill>
                <a:latin typeface="Helvetica Light" charset="0"/>
                <a:ea typeface="Helvetica Light" charset="0"/>
                <a:cs typeface="Helvetica Light" charset="0"/>
              </a:rPr>
              <a:t>l</a:t>
            </a:r>
            <a:r>
              <a:rPr lang="en-US" sz="2400" dirty="0" smtClean="0">
                <a:solidFill>
                  <a:schemeClr val="tx1">
                    <a:lumMod val="50000"/>
                    <a:lumOff val="50000"/>
                  </a:schemeClr>
                </a:solidFill>
                <a:latin typeface="Helvetica Light" charset="0"/>
                <a:ea typeface="Helvetica Light" charset="0"/>
                <a:cs typeface="Helvetica Light" charset="0"/>
              </a:rPr>
              <a:t>ifehappens.org</a:t>
            </a:r>
            <a:endParaRPr lang="en-US" sz="2400" dirty="0">
              <a:solidFill>
                <a:schemeClr val="tx1">
                  <a:lumMod val="50000"/>
                  <a:lumOff val="50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38310412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21100" y="1536035"/>
            <a:ext cx="8114184" cy="3446620"/>
          </a:xfrm>
          <a:prstGeom prst="rect">
            <a:avLst/>
          </a:prstGeom>
          <a:effectLst>
            <a:outerShdw blurRad="50800" dist="38100" dir="5400000" algn="t" rotWithShape="0">
              <a:prstClr val="black">
                <a:alpha val="40000"/>
              </a:prstClr>
            </a:outerShdw>
          </a:effectLst>
        </p:spPr>
      </p:pic>
      <p:sp>
        <p:nvSpPr>
          <p:cNvPr id="7" name="TextBox 6"/>
          <p:cNvSpPr txBox="1"/>
          <p:nvPr/>
        </p:nvSpPr>
        <p:spPr>
          <a:xfrm>
            <a:off x="265143" y="1676400"/>
            <a:ext cx="5450045" cy="1323439"/>
          </a:xfrm>
          <a:prstGeom prst="rect">
            <a:avLst/>
          </a:prstGeom>
          <a:noFill/>
        </p:spPr>
        <p:txBody>
          <a:bodyPr wrap="square" rtlCol="0">
            <a:spAutoFit/>
          </a:bodyPr>
          <a:lstStyle/>
          <a:p>
            <a:r>
              <a:rPr lang="en-US" sz="4000" smtClean="0">
                <a:solidFill>
                  <a:schemeClr val="tx1">
                    <a:lumMod val="65000"/>
                    <a:lumOff val="35000"/>
                  </a:schemeClr>
                </a:solidFill>
                <a:latin typeface="Helvetica Light" charset="0"/>
                <a:ea typeface="Helvetica Light" charset="0"/>
                <a:cs typeface="Helvetica Light" charset="0"/>
              </a:rPr>
              <a:t>Needs </a:t>
            </a:r>
            <a:endParaRPr lang="en-US" sz="4000" smtClean="0">
              <a:solidFill>
                <a:schemeClr val="tx1">
                  <a:lumMod val="65000"/>
                  <a:lumOff val="35000"/>
                </a:schemeClr>
              </a:solidFill>
              <a:latin typeface="Helvetica Light" charset="0"/>
              <a:ea typeface="Helvetica Light" charset="0"/>
              <a:cs typeface="Helvetica Light" charset="0"/>
            </a:endParaRPr>
          </a:p>
          <a:p>
            <a:r>
              <a:rPr lang="en-US" sz="4000" dirty="0" smtClean="0">
                <a:solidFill>
                  <a:schemeClr val="tx1">
                    <a:lumMod val="65000"/>
                    <a:lumOff val="35000"/>
                  </a:schemeClr>
                </a:solidFill>
                <a:latin typeface="Helvetica Light" charset="0"/>
                <a:ea typeface="Helvetica Light" charset="0"/>
                <a:cs typeface="Helvetica Light" charset="0"/>
              </a:rPr>
              <a:t>Assessment</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9" name="TextBox 8"/>
          <p:cNvSpPr txBox="1"/>
          <p:nvPr/>
        </p:nvSpPr>
        <p:spPr>
          <a:xfrm>
            <a:off x="265143" y="2999839"/>
            <a:ext cx="2466627" cy="461665"/>
          </a:xfrm>
          <a:prstGeom prst="rect">
            <a:avLst/>
          </a:prstGeom>
          <a:noFill/>
        </p:spPr>
        <p:txBody>
          <a:bodyPr wrap="square" rtlCol="0">
            <a:spAutoFit/>
          </a:bodyPr>
          <a:lstStyle/>
          <a:p>
            <a:r>
              <a:rPr lang="en-US" sz="2400" dirty="0">
                <a:solidFill>
                  <a:schemeClr val="tx1">
                    <a:lumMod val="50000"/>
                    <a:lumOff val="50000"/>
                  </a:schemeClr>
                </a:solidFill>
                <a:latin typeface="Helvetica Light" charset="0"/>
                <a:ea typeface="Helvetica Light" charset="0"/>
                <a:cs typeface="Helvetica Light" charset="0"/>
              </a:rPr>
              <a:t>l</a:t>
            </a:r>
            <a:r>
              <a:rPr lang="en-US" sz="2400" dirty="0" smtClean="0">
                <a:solidFill>
                  <a:schemeClr val="tx1">
                    <a:lumMod val="50000"/>
                    <a:lumOff val="50000"/>
                  </a:schemeClr>
                </a:solidFill>
                <a:latin typeface="Helvetica Light" charset="0"/>
                <a:ea typeface="Helvetica Light" charset="0"/>
                <a:cs typeface="Helvetica Light" charset="0"/>
              </a:rPr>
              <a:t>ifehappens.org</a:t>
            </a:r>
            <a:endParaRPr lang="en-US" sz="2400" dirty="0">
              <a:solidFill>
                <a:schemeClr val="tx1">
                  <a:lumMod val="50000"/>
                  <a:lumOff val="50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7755100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059362" y="540438"/>
            <a:ext cx="6636068" cy="5384575"/>
          </a:xfrm>
          <a:prstGeom prst="rect">
            <a:avLst/>
          </a:prstGeom>
          <a:effectLst>
            <a:outerShdw blurRad="50800" dist="38100" dir="5400000" algn="t" rotWithShape="0">
              <a:prstClr val="black">
                <a:alpha val="40000"/>
              </a:prstClr>
            </a:outerShdw>
          </a:effectLst>
        </p:spPr>
      </p:pic>
      <p:sp>
        <p:nvSpPr>
          <p:cNvPr id="8" name="Flowchart: Connector 7"/>
          <p:cNvSpPr/>
          <p:nvPr/>
        </p:nvSpPr>
        <p:spPr>
          <a:xfrm>
            <a:off x="10289540" y="4911090"/>
            <a:ext cx="1062991" cy="1093933"/>
          </a:xfrm>
          <a:prstGeom prst="flowChartConnector">
            <a:avLst/>
          </a:prstGeom>
          <a:noFill/>
          <a:ln w="76200">
            <a:solidFill>
              <a:srgbClr val="25AA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0" name="TextBox 9"/>
          <p:cNvSpPr txBox="1"/>
          <p:nvPr/>
        </p:nvSpPr>
        <p:spPr>
          <a:xfrm>
            <a:off x="265143" y="1676400"/>
            <a:ext cx="5450045" cy="1323439"/>
          </a:xfrm>
          <a:prstGeom prst="rect">
            <a:avLst/>
          </a:prstGeom>
          <a:noFill/>
        </p:spPr>
        <p:txBody>
          <a:bodyPr wrap="square" rtlCol="0">
            <a:spAutoFit/>
          </a:bodyPr>
          <a:lstStyle/>
          <a:p>
            <a:r>
              <a:rPr lang="en-US" sz="4000" smtClean="0">
                <a:solidFill>
                  <a:schemeClr val="tx1">
                    <a:lumMod val="65000"/>
                    <a:lumOff val="35000"/>
                  </a:schemeClr>
                </a:solidFill>
                <a:latin typeface="Helvetica Light" charset="0"/>
                <a:ea typeface="Helvetica Light" charset="0"/>
                <a:cs typeface="Helvetica Light" charset="0"/>
              </a:rPr>
              <a:t>Needs </a:t>
            </a:r>
            <a:endParaRPr lang="en-US" sz="4000" smtClean="0">
              <a:solidFill>
                <a:schemeClr val="tx1">
                  <a:lumMod val="65000"/>
                  <a:lumOff val="35000"/>
                </a:schemeClr>
              </a:solidFill>
              <a:latin typeface="Helvetica Light" charset="0"/>
              <a:ea typeface="Helvetica Light" charset="0"/>
              <a:cs typeface="Helvetica Light" charset="0"/>
            </a:endParaRPr>
          </a:p>
          <a:p>
            <a:r>
              <a:rPr lang="en-US" sz="4000" dirty="0" smtClean="0">
                <a:solidFill>
                  <a:schemeClr val="tx1">
                    <a:lumMod val="65000"/>
                    <a:lumOff val="35000"/>
                  </a:schemeClr>
                </a:solidFill>
                <a:latin typeface="Helvetica Light" charset="0"/>
                <a:ea typeface="Helvetica Light" charset="0"/>
                <a:cs typeface="Helvetica Light" charset="0"/>
              </a:rPr>
              <a:t>Assessment</a:t>
            </a:r>
            <a:endParaRPr lang="en-US" sz="4000" dirty="0">
              <a:solidFill>
                <a:schemeClr val="tx1">
                  <a:lumMod val="65000"/>
                  <a:lumOff val="35000"/>
                </a:schemeClr>
              </a:solidFill>
              <a:latin typeface="Helvetica Light" charset="0"/>
              <a:ea typeface="Helvetica Light" charset="0"/>
              <a:cs typeface="Helvetica Light" charset="0"/>
            </a:endParaRPr>
          </a:p>
        </p:txBody>
      </p:sp>
      <p:sp>
        <p:nvSpPr>
          <p:cNvPr id="11" name="TextBox 10"/>
          <p:cNvSpPr txBox="1"/>
          <p:nvPr/>
        </p:nvSpPr>
        <p:spPr>
          <a:xfrm>
            <a:off x="265143" y="2999839"/>
            <a:ext cx="2466627" cy="461665"/>
          </a:xfrm>
          <a:prstGeom prst="rect">
            <a:avLst/>
          </a:prstGeom>
          <a:noFill/>
        </p:spPr>
        <p:txBody>
          <a:bodyPr wrap="square" rtlCol="0">
            <a:spAutoFit/>
          </a:bodyPr>
          <a:lstStyle/>
          <a:p>
            <a:r>
              <a:rPr lang="en-US" sz="2400" dirty="0">
                <a:solidFill>
                  <a:schemeClr val="tx1">
                    <a:lumMod val="50000"/>
                    <a:lumOff val="50000"/>
                  </a:schemeClr>
                </a:solidFill>
                <a:latin typeface="Helvetica Light" charset="0"/>
                <a:ea typeface="Helvetica Light" charset="0"/>
                <a:cs typeface="Helvetica Light" charset="0"/>
              </a:rPr>
              <a:t>l</a:t>
            </a:r>
            <a:r>
              <a:rPr lang="en-US" sz="2400" dirty="0" smtClean="0">
                <a:solidFill>
                  <a:schemeClr val="tx1">
                    <a:lumMod val="50000"/>
                    <a:lumOff val="50000"/>
                  </a:schemeClr>
                </a:solidFill>
                <a:latin typeface="Helvetica Light" charset="0"/>
                <a:ea typeface="Helvetica Light" charset="0"/>
                <a:cs typeface="Helvetica Light" charset="0"/>
              </a:rPr>
              <a:t>ifehappens.org</a:t>
            </a:r>
            <a:endParaRPr lang="en-US" sz="2400" dirty="0">
              <a:solidFill>
                <a:schemeClr val="tx1">
                  <a:lumMod val="50000"/>
                  <a:lumOff val="50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8962616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74186" y="230168"/>
            <a:ext cx="4924425" cy="6334125"/>
          </a:xfrm>
          <a:prstGeom prst="rect">
            <a:avLst/>
          </a:prstGeom>
        </p:spPr>
      </p:pic>
      <p:pic>
        <p:nvPicPr>
          <p:cNvPr id="3" name="Picture 2"/>
          <p:cNvPicPr>
            <a:picLocks noChangeAspect="1"/>
          </p:cNvPicPr>
          <p:nvPr/>
        </p:nvPicPr>
        <p:blipFill>
          <a:blip r:embed="rId3"/>
          <a:stretch>
            <a:fillRect/>
          </a:stretch>
        </p:blipFill>
        <p:spPr>
          <a:xfrm>
            <a:off x="5298611" y="230168"/>
            <a:ext cx="6611449" cy="6334125"/>
          </a:xfrm>
          <a:prstGeom prst="rect">
            <a:avLst/>
          </a:prstGeom>
        </p:spPr>
      </p:pic>
      <p:sp>
        <p:nvSpPr>
          <p:cNvPr id="12" name="Flowchart: Connector 11"/>
          <p:cNvSpPr/>
          <p:nvPr/>
        </p:nvSpPr>
        <p:spPr>
          <a:xfrm>
            <a:off x="5556739" y="2137410"/>
            <a:ext cx="5097780" cy="1588770"/>
          </a:xfrm>
          <a:prstGeom prst="flowChartConnector">
            <a:avLst/>
          </a:prstGeom>
          <a:noFill/>
          <a:ln w="76200">
            <a:solidFill>
              <a:srgbClr val="25AA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587697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2349509" y="963547"/>
            <a:ext cx="54500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Quoting</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3" name="TextBox 12"/>
          <p:cNvSpPr txBox="1"/>
          <p:nvPr/>
        </p:nvSpPr>
        <p:spPr>
          <a:xfrm>
            <a:off x="2349509" y="1737192"/>
            <a:ext cx="6308081" cy="461665"/>
          </a:xfrm>
          <a:prstGeom prst="rect">
            <a:avLst/>
          </a:prstGeom>
          <a:noFill/>
        </p:spPr>
        <p:txBody>
          <a:bodyPr wrap="square" rtlCol="0">
            <a:spAutoFit/>
          </a:bodyPr>
          <a:lstStyle/>
          <a:p>
            <a:r>
              <a:rPr lang="en-US" sz="2400" dirty="0" smtClean="0">
                <a:solidFill>
                  <a:schemeClr val="tx1">
                    <a:lumMod val="50000"/>
                    <a:lumOff val="50000"/>
                  </a:schemeClr>
                </a:solidFill>
                <a:latin typeface="Helvetica Light" charset="0"/>
                <a:ea typeface="Helvetica Light" charset="0"/>
                <a:cs typeface="Helvetica Light" charset="0"/>
              </a:rPr>
              <a:t>Creating Options</a:t>
            </a:r>
            <a:endParaRPr lang="en-US" sz="2400" dirty="0">
              <a:solidFill>
                <a:schemeClr val="tx1">
                  <a:lumMod val="50000"/>
                  <a:lumOff val="50000"/>
                </a:schemeClr>
              </a:solidFill>
              <a:latin typeface="Helvetica Light" charset="0"/>
              <a:ea typeface="Helvetica Light" charset="0"/>
              <a:cs typeface="Helvetica Light" charset="0"/>
            </a:endParaRPr>
          </a:p>
        </p:txBody>
      </p:sp>
      <p:sp>
        <p:nvSpPr>
          <p:cNvPr id="2" name="TextBox 1"/>
          <p:cNvSpPr txBox="1"/>
          <p:nvPr/>
        </p:nvSpPr>
        <p:spPr>
          <a:xfrm>
            <a:off x="2476280" y="2331600"/>
            <a:ext cx="7919711" cy="2400657"/>
          </a:xfrm>
          <a:prstGeom prst="rect">
            <a:avLst/>
          </a:prstGeom>
          <a:noFill/>
        </p:spPr>
        <p:txBody>
          <a:bodyPr wrap="square" rtlCol="0">
            <a:spAutoFit/>
          </a:bodyPr>
          <a:lstStyle/>
          <a:p>
            <a:pPr marL="457200" lvl="2">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Use the Funeral </a:t>
            </a:r>
            <a:r>
              <a:rPr lang="en-US" sz="2000" dirty="0">
                <a:solidFill>
                  <a:schemeClr val="tx1">
                    <a:lumMod val="50000"/>
                    <a:lumOff val="50000"/>
                  </a:schemeClr>
                </a:solidFill>
                <a:latin typeface="Helvetica Light" charset="0"/>
                <a:ea typeface="Helvetica Light" charset="0"/>
                <a:cs typeface="Helvetica Light" charset="0"/>
              </a:rPr>
              <a:t>C</a:t>
            </a:r>
            <a:r>
              <a:rPr lang="en-US" sz="2000" dirty="0" smtClean="0">
                <a:solidFill>
                  <a:schemeClr val="tx1">
                    <a:lumMod val="50000"/>
                    <a:lumOff val="50000"/>
                  </a:schemeClr>
                </a:solidFill>
                <a:latin typeface="Helvetica Light" charset="0"/>
                <a:ea typeface="Helvetica Light" charset="0"/>
                <a:cs typeface="Helvetica Light" charset="0"/>
              </a:rPr>
              <a:t>ost </a:t>
            </a:r>
            <a:r>
              <a:rPr lang="en-US" sz="2000" dirty="0">
                <a:solidFill>
                  <a:schemeClr val="tx1">
                    <a:lumMod val="50000"/>
                    <a:lumOff val="50000"/>
                  </a:schemeClr>
                </a:solidFill>
                <a:latin typeface="Helvetica Light" charset="0"/>
                <a:ea typeface="Helvetica Light" charset="0"/>
                <a:cs typeface="Helvetica Light" charset="0"/>
              </a:rPr>
              <a:t>E</a:t>
            </a:r>
            <a:r>
              <a:rPr lang="en-US" sz="2000" dirty="0" smtClean="0">
                <a:solidFill>
                  <a:schemeClr val="tx1">
                    <a:lumMod val="50000"/>
                    <a:lumOff val="50000"/>
                  </a:schemeClr>
                </a:solidFill>
                <a:latin typeface="Helvetica Light" charset="0"/>
                <a:ea typeface="Helvetica Light" charset="0"/>
                <a:cs typeface="Helvetica Light" charset="0"/>
              </a:rPr>
              <a:t>stimator from the Social Security Administration</a:t>
            </a:r>
          </a:p>
          <a:p>
            <a:pPr marL="457200" lvl="2">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Use the analysis from lifehappens.org</a:t>
            </a:r>
          </a:p>
          <a:p>
            <a:pPr marL="457200" lvl="2">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Create three quote options (good, better and best) for clients to choose from using the following three-slides</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221" y="5876725"/>
            <a:ext cx="3666049" cy="474547"/>
          </a:xfrm>
          <a:prstGeom prst="rect">
            <a:avLst/>
          </a:prstGeom>
        </p:spPr>
      </p:pic>
      <p:pic>
        <p:nvPicPr>
          <p:cNvPr id="14" name="Picture 13"/>
          <p:cNvPicPr>
            <a:picLocks noChangeAspect="1"/>
          </p:cNvPicPr>
          <p:nvPr/>
        </p:nvPicPr>
        <p:blipFill>
          <a:blip r:embed="rId3"/>
          <a:stretch>
            <a:fillRect/>
          </a:stretch>
        </p:blipFill>
        <p:spPr>
          <a:xfrm>
            <a:off x="2476280" y="2520142"/>
            <a:ext cx="266700" cy="266700"/>
          </a:xfrm>
          <a:prstGeom prst="rect">
            <a:avLst/>
          </a:prstGeom>
        </p:spPr>
      </p:pic>
      <p:pic>
        <p:nvPicPr>
          <p:cNvPr id="15" name="Picture 14"/>
          <p:cNvPicPr>
            <a:picLocks noChangeAspect="1"/>
          </p:cNvPicPr>
          <p:nvPr/>
        </p:nvPicPr>
        <p:blipFill>
          <a:blip r:embed="rId3"/>
          <a:stretch>
            <a:fillRect/>
          </a:stretch>
        </p:blipFill>
        <p:spPr>
          <a:xfrm>
            <a:off x="2476280" y="3398579"/>
            <a:ext cx="266700" cy="266700"/>
          </a:xfrm>
          <a:prstGeom prst="rect">
            <a:avLst/>
          </a:prstGeom>
        </p:spPr>
      </p:pic>
      <p:pic>
        <p:nvPicPr>
          <p:cNvPr id="17" name="Picture 16"/>
          <p:cNvPicPr>
            <a:picLocks noChangeAspect="1"/>
          </p:cNvPicPr>
          <p:nvPr/>
        </p:nvPicPr>
        <p:blipFill>
          <a:blip r:embed="rId3"/>
          <a:stretch>
            <a:fillRect/>
          </a:stretch>
        </p:blipFill>
        <p:spPr>
          <a:xfrm>
            <a:off x="2476280" y="3853214"/>
            <a:ext cx="266700" cy="266700"/>
          </a:xfrm>
          <a:prstGeom prst="rect">
            <a:avLst/>
          </a:prstGeom>
        </p:spPr>
      </p:pic>
    </p:spTree>
    <p:extLst>
      <p:ext uri="{BB962C8B-B14F-4D97-AF65-F5344CB8AC3E}">
        <p14:creationId xmlns:p14="http://schemas.microsoft.com/office/powerpoint/2010/main" val="8131190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0" y="895760"/>
            <a:ext cx="12183097" cy="769441"/>
          </a:xfrm>
          <a:prstGeom prst="rect">
            <a:avLst/>
          </a:prstGeom>
          <a:noFill/>
        </p:spPr>
        <p:txBody>
          <a:bodyPr wrap="square" rtlCol="0">
            <a:spAutoFit/>
          </a:bodyPr>
          <a:lstStyle/>
          <a:p>
            <a:pPr algn="ctr"/>
            <a:r>
              <a:rPr lang="en-US" sz="4400" dirty="0" smtClean="0">
                <a:solidFill>
                  <a:schemeClr val="tx1">
                    <a:lumMod val="65000"/>
                    <a:lumOff val="35000"/>
                  </a:schemeClr>
                </a:solidFill>
                <a:latin typeface="Helvetica Light" charset="0"/>
                <a:ea typeface="Helvetica Light" charset="0"/>
                <a:cs typeface="Helvetica Light" charset="0"/>
              </a:rPr>
              <a:t>Why Sell Final Expense</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3" name="TextBox 12"/>
          <p:cNvSpPr txBox="1"/>
          <p:nvPr/>
        </p:nvSpPr>
        <p:spPr>
          <a:xfrm>
            <a:off x="1" y="1665201"/>
            <a:ext cx="12183096" cy="461665"/>
          </a:xfrm>
          <a:prstGeom prst="rect">
            <a:avLst/>
          </a:prstGeom>
          <a:noFill/>
        </p:spPr>
        <p:txBody>
          <a:bodyPr wrap="square" rtlCol="0">
            <a:spAutoFit/>
          </a:bodyPr>
          <a:lstStyle/>
          <a:p>
            <a:pPr algn="ctr"/>
            <a:r>
              <a:rPr lang="en-US" sz="2400" dirty="0">
                <a:solidFill>
                  <a:schemeClr val="tx1">
                    <a:lumMod val="50000"/>
                    <a:lumOff val="50000"/>
                  </a:schemeClr>
                </a:solidFill>
                <a:latin typeface="Helvetica Light" charset="0"/>
                <a:ea typeface="Helvetica Light" charset="0"/>
                <a:cs typeface="Helvetica Light" charset="0"/>
              </a:rPr>
              <a:t>Target </a:t>
            </a:r>
            <a:r>
              <a:rPr lang="en-US" sz="2400" dirty="0" smtClean="0">
                <a:solidFill>
                  <a:schemeClr val="tx1">
                    <a:lumMod val="50000"/>
                    <a:lumOff val="50000"/>
                  </a:schemeClr>
                </a:solidFill>
                <a:latin typeface="Helvetica Light" charset="0"/>
                <a:ea typeface="Helvetica Light" charset="0"/>
                <a:cs typeface="Helvetica Light" charset="0"/>
              </a:rPr>
              <a:t>Market: Existing Clients</a:t>
            </a:r>
            <a:endParaRPr lang="en-US" sz="2400" dirty="0">
              <a:solidFill>
                <a:schemeClr val="tx1">
                  <a:lumMod val="50000"/>
                  <a:lumOff val="50000"/>
                </a:schemeClr>
              </a:solidFill>
              <a:latin typeface="Helvetica Light" charset="0"/>
              <a:ea typeface="Helvetica Light" charset="0"/>
              <a:cs typeface="Helvetica Light" charset="0"/>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8081" y="6044576"/>
            <a:ext cx="3666049" cy="474547"/>
          </a:xfrm>
          <a:prstGeom prst="rect">
            <a:avLst/>
          </a:prstGeom>
        </p:spPr>
      </p:pic>
      <p:sp>
        <p:nvSpPr>
          <p:cNvPr id="2" name="TextBox 1"/>
          <p:cNvSpPr txBox="1"/>
          <p:nvPr/>
        </p:nvSpPr>
        <p:spPr>
          <a:xfrm>
            <a:off x="2094163" y="2398057"/>
            <a:ext cx="8969989" cy="3170099"/>
          </a:xfrm>
          <a:prstGeom prst="rect">
            <a:avLst/>
          </a:prstGeom>
          <a:noFill/>
        </p:spPr>
        <p:txBody>
          <a:bodyPr wrap="square" rtlCol="0">
            <a:spAutoFit/>
          </a:bodyPr>
          <a:lstStyle/>
          <a:p>
            <a:r>
              <a:rPr lang="en-US" sz="2000" dirty="0">
                <a:solidFill>
                  <a:schemeClr val="tx1">
                    <a:lumMod val="50000"/>
                    <a:lumOff val="50000"/>
                  </a:schemeClr>
                </a:solidFill>
                <a:latin typeface="Helvetica Light" charset="0"/>
                <a:ea typeface="Helvetica Light" charset="0"/>
                <a:cs typeface="Helvetica Light" charset="0"/>
              </a:rPr>
              <a:t>Company </a:t>
            </a:r>
            <a:r>
              <a:rPr lang="en-US" sz="2000" dirty="0" smtClean="0">
                <a:solidFill>
                  <a:schemeClr val="tx1">
                    <a:lumMod val="50000"/>
                    <a:lumOff val="50000"/>
                  </a:schemeClr>
                </a:solidFill>
                <a:latin typeface="Helvetica Light" charset="0"/>
                <a:ea typeface="Helvetica Light" charset="0"/>
                <a:cs typeface="Helvetica Light" charset="0"/>
              </a:rPr>
              <a:t>Model</a:t>
            </a:r>
            <a:r>
              <a:rPr lang="en-US" sz="2000" dirty="0">
                <a:solidFill>
                  <a:schemeClr val="tx1">
                    <a:lumMod val="50000"/>
                    <a:lumOff val="50000"/>
                  </a:schemeClr>
                </a:solidFill>
                <a:latin typeface="Helvetica Light" charset="0"/>
                <a:ea typeface="Helvetica Light" charset="0"/>
                <a:cs typeface="Helvetica Light" charset="0"/>
              </a:rPr>
              <a:t>: </a:t>
            </a:r>
            <a:r>
              <a:rPr lang="en-US" sz="2000" b="1" dirty="0" smtClean="0">
                <a:solidFill>
                  <a:schemeClr val="tx1">
                    <a:lumMod val="50000"/>
                    <a:lumOff val="50000"/>
                  </a:schemeClr>
                </a:solidFill>
                <a:latin typeface="Helvetica Light" charset="0"/>
                <a:ea typeface="Helvetica Light" charset="0"/>
                <a:cs typeface="Helvetica Light" charset="0"/>
              </a:rPr>
              <a:t>“Serving </a:t>
            </a:r>
            <a:r>
              <a:rPr lang="en-US" sz="2000" b="1" dirty="0">
                <a:solidFill>
                  <a:schemeClr val="tx1">
                    <a:lumMod val="50000"/>
                    <a:lumOff val="50000"/>
                  </a:schemeClr>
                </a:solidFill>
                <a:latin typeface="Helvetica Light" charset="0"/>
                <a:ea typeface="Helvetica Light" charset="0"/>
                <a:cs typeface="Helvetica Light" charset="0"/>
              </a:rPr>
              <a:t>the </a:t>
            </a:r>
            <a:r>
              <a:rPr lang="en-US" sz="2000" b="1" dirty="0" smtClean="0">
                <a:solidFill>
                  <a:schemeClr val="tx1">
                    <a:lumMod val="50000"/>
                    <a:lumOff val="50000"/>
                  </a:schemeClr>
                </a:solidFill>
                <a:latin typeface="Helvetica Light" charset="0"/>
                <a:ea typeface="Helvetica Light" charset="0"/>
                <a:cs typeface="Helvetica Light" charset="0"/>
              </a:rPr>
              <a:t>Underserved”</a:t>
            </a:r>
            <a:endParaRPr lang="en-US" sz="2000" b="1" dirty="0">
              <a:solidFill>
                <a:schemeClr val="tx1">
                  <a:lumMod val="50000"/>
                  <a:lumOff val="50000"/>
                </a:schemeClr>
              </a:solidFill>
              <a:latin typeface="Helvetica Light" charset="0"/>
              <a:ea typeface="Helvetica Light" charset="0"/>
              <a:cs typeface="Helvetica Light" charset="0"/>
            </a:endParaRPr>
          </a:p>
          <a:p>
            <a:r>
              <a:rPr lang="en-US" sz="2000" dirty="0" smtClean="0">
                <a:solidFill>
                  <a:schemeClr val="tx1">
                    <a:lumMod val="50000"/>
                    <a:lumOff val="50000"/>
                  </a:schemeClr>
                </a:solidFill>
                <a:latin typeface="Helvetica Light" charset="0"/>
                <a:ea typeface="Helvetica Light" charset="0"/>
                <a:cs typeface="Helvetica Light" charset="0"/>
              </a:rPr>
              <a:t>Earn Extra Income</a:t>
            </a:r>
          </a:p>
          <a:p>
            <a:pPr marL="800100" lvl="1" indent="-342900">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In 2012, 30 </a:t>
            </a:r>
            <a:r>
              <a:rPr lang="en-US" sz="2000" dirty="0">
                <a:solidFill>
                  <a:schemeClr val="tx1">
                    <a:lumMod val="50000"/>
                    <a:lumOff val="50000"/>
                  </a:schemeClr>
                </a:solidFill>
                <a:latin typeface="Helvetica Light" charset="0"/>
                <a:ea typeface="Helvetica Light" charset="0"/>
                <a:cs typeface="Helvetica Light" charset="0"/>
              </a:rPr>
              <a:t>c</a:t>
            </a:r>
            <a:r>
              <a:rPr lang="en-US" sz="2000" dirty="0" smtClean="0">
                <a:solidFill>
                  <a:schemeClr val="tx1">
                    <a:lumMod val="50000"/>
                    <a:lumOff val="50000"/>
                  </a:schemeClr>
                </a:solidFill>
                <a:latin typeface="Helvetica Light" charset="0"/>
                <a:ea typeface="Helvetica Light" charset="0"/>
                <a:cs typeface="Helvetica Light" charset="0"/>
              </a:rPr>
              <a:t>ompanies reported a total of $433+ million in new final expense sales</a:t>
            </a:r>
          </a:p>
          <a:p>
            <a:pPr marL="800100" lvl="1" indent="-342900">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Nearly 700,000 policies issued for an average premium of $649</a:t>
            </a:r>
          </a:p>
          <a:p>
            <a:pPr marL="800100" lvl="1" indent="-342900">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Average commission of $350 per sale</a:t>
            </a:r>
          </a:p>
          <a:p>
            <a:r>
              <a:rPr lang="en-US" sz="2000" dirty="0" smtClean="0">
                <a:solidFill>
                  <a:schemeClr val="tx1">
                    <a:lumMod val="50000"/>
                    <a:lumOff val="50000"/>
                  </a:schemeClr>
                </a:solidFill>
                <a:latin typeface="Helvetica Light" charset="0"/>
                <a:ea typeface="Helvetica Light" charset="0"/>
                <a:cs typeface="Helvetica Light" charset="0"/>
              </a:rPr>
              <a:t>Simple-Issue </a:t>
            </a:r>
            <a:r>
              <a:rPr lang="en-US" sz="2000" b="1" dirty="0">
                <a:solidFill>
                  <a:schemeClr val="tx1">
                    <a:lumMod val="50000"/>
                    <a:lumOff val="50000"/>
                  </a:schemeClr>
                </a:solidFill>
                <a:latin typeface="Helvetica Light" charset="0"/>
                <a:ea typeface="Helvetica Light" charset="0"/>
                <a:cs typeface="Helvetica Light" charset="0"/>
              </a:rPr>
              <a:t>on final expense = quick approval + fast pay</a:t>
            </a:r>
          </a:p>
          <a:p>
            <a:r>
              <a:rPr lang="en-US" sz="2000" dirty="0" smtClean="0">
                <a:solidFill>
                  <a:schemeClr val="tx1">
                    <a:lumMod val="50000"/>
                    <a:lumOff val="50000"/>
                  </a:schemeClr>
                </a:solidFill>
                <a:latin typeface="Helvetica Light" charset="0"/>
                <a:ea typeface="Helvetica Light" charset="0"/>
                <a:cs typeface="Helvetica Light" charset="0"/>
              </a:rPr>
              <a:t>Retention: </a:t>
            </a:r>
            <a:r>
              <a:rPr lang="en-US" sz="2000" b="1" dirty="0" smtClean="0">
                <a:solidFill>
                  <a:schemeClr val="tx1">
                    <a:lumMod val="50000"/>
                    <a:lumOff val="50000"/>
                  </a:schemeClr>
                </a:solidFill>
                <a:latin typeface="Helvetica Light" charset="0"/>
                <a:ea typeface="Helvetica Light" charset="0"/>
                <a:cs typeface="Helvetica Light" charset="0"/>
              </a:rPr>
              <a:t>Stay in front of your clients</a:t>
            </a:r>
          </a:p>
          <a:p>
            <a:r>
              <a:rPr lang="en-US" sz="2000" dirty="0" smtClean="0">
                <a:solidFill>
                  <a:schemeClr val="tx1">
                    <a:lumMod val="50000"/>
                    <a:lumOff val="50000"/>
                  </a:schemeClr>
                </a:solidFill>
                <a:latin typeface="Helvetica Light" charset="0"/>
                <a:ea typeface="Helvetica Light" charset="0"/>
                <a:cs typeface="Helvetica Light" charset="0"/>
              </a:rPr>
              <a:t>Beat the Competition: </a:t>
            </a:r>
            <a:r>
              <a:rPr lang="en-US" sz="2000" b="1" dirty="0" smtClean="0">
                <a:solidFill>
                  <a:schemeClr val="tx1">
                    <a:lumMod val="50000"/>
                    <a:lumOff val="50000"/>
                  </a:schemeClr>
                </a:solidFill>
                <a:latin typeface="Helvetica Light" charset="0"/>
                <a:ea typeface="Helvetica Light" charset="0"/>
                <a:cs typeface="Helvetica Light" charset="0"/>
              </a:rPr>
              <a:t>The final expense target market is the Baby Boomer generation</a:t>
            </a:r>
            <a:endParaRPr lang="en-US" sz="2000" b="1" dirty="0">
              <a:solidFill>
                <a:schemeClr val="tx1">
                  <a:lumMod val="50000"/>
                  <a:lumOff val="50000"/>
                </a:schemeClr>
              </a:solidFill>
              <a:latin typeface="Helvetica Light" charset="0"/>
              <a:ea typeface="Helvetica Light" charset="0"/>
              <a:cs typeface="Helvetica Light" charset="0"/>
            </a:endParaRPr>
          </a:p>
        </p:txBody>
      </p:sp>
      <p:pic>
        <p:nvPicPr>
          <p:cNvPr id="12" name="Picture 11"/>
          <p:cNvPicPr>
            <a:picLocks noChangeAspect="1"/>
          </p:cNvPicPr>
          <p:nvPr/>
        </p:nvPicPr>
        <p:blipFill>
          <a:blip r:embed="rId3"/>
          <a:stretch>
            <a:fillRect/>
          </a:stretch>
        </p:blipFill>
        <p:spPr>
          <a:xfrm>
            <a:off x="1827463" y="2434642"/>
            <a:ext cx="266700" cy="266700"/>
          </a:xfrm>
          <a:prstGeom prst="rect">
            <a:avLst/>
          </a:prstGeom>
        </p:spPr>
      </p:pic>
      <p:pic>
        <p:nvPicPr>
          <p:cNvPr id="14" name="Picture 13"/>
          <p:cNvPicPr>
            <a:picLocks noChangeAspect="1"/>
          </p:cNvPicPr>
          <p:nvPr/>
        </p:nvPicPr>
        <p:blipFill>
          <a:blip r:embed="rId3"/>
          <a:stretch>
            <a:fillRect/>
          </a:stretch>
        </p:blipFill>
        <p:spPr>
          <a:xfrm>
            <a:off x="1827463" y="2762957"/>
            <a:ext cx="266700" cy="266700"/>
          </a:xfrm>
          <a:prstGeom prst="rect">
            <a:avLst/>
          </a:prstGeom>
        </p:spPr>
      </p:pic>
      <p:pic>
        <p:nvPicPr>
          <p:cNvPr id="15" name="Picture 14"/>
          <p:cNvPicPr>
            <a:picLocks noChangeAspect="1"/>
          </p:cNvPicPr>
          <p:nvPr/>
        </p:nvPicPr>
        <p:blipFill>
          <a:blip r:embed="rId3"/>
          <a:stretch>
            <a:fillRect/>
          </a:stretch>
        </p:blipFill>
        <p:spPr>
          <a:xfrm>
            <a:off x="1827463" y="4293017"/>
            <a:ext cx="266700" cy="266700"/>
          </a:xfrm>
          <a:prstGeom prst="rect">
            <a:avLst/>
          </a:prstGeom>
        </p:spPr>
      </p:pic>
      <p:pic>
        <p:nvPicPr>
          <p:cNvPr id="17" name="Picture 16"/>
          <p:cNvPicPr>
            <a:picLocks noChangeAspect="1"/>
          </p:cNvPicPr>
          <p:nvPr/>
        </p:nvPicPr>
        <p:blipFill>
          <a:blip r:embed="rId3"/>
          <a:stretch>
            <a:fillRect/>
          </a:stretch>
        </p:blipFill>
        <p:spPr>
          <a:xfrm>
            <a:off x="1827463" y="4612266"/>
            <a:ext cx="266700" cy="266700"/>
          </a:xfrm>
          <a:prstGeom prst="rect">
            <a:avLst/>
          </a:prstGeom>
        </p:spPr>
      </p:pic>
      <p:pic>
        <p:nvPicPr>
          <p:cNvPr id="18" name="Picture 17"/>
          <p:cNvPicPr>
            <a:picLocks noChangeAspect="1"/>
          </p:cNvPicPr>
          <p:nvPr/>
        </p:nvPicPr>
        <p:blipFill>
          <a:blip r:embed="rId3"/>
          <a:stretch>
            <a:fillRect/>
          </a:stretch>
        </p:blipFill>
        <p:spPr>
          <a:xfrm>
            <a:off x="1827463" y="4931515"/>
            <a:ext cx="266700" cy="266700"/>
          </a:xfrm>
          <a:prstGeom prst="rect">
            <a:avLst/>
          </a:prstGeom>
        </p:spPr>
      </p:pic>
    </p:spTree>
    <p:extLst>
      <p:ext uri="{BB962C8B-B14F-4D97-AF65-F5344CB8AC3E}">
        <p14:creationId xmlns:p14="http://schemas.microsoft.com/office/powerpoint/2010/main" val="693769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0" name="TextBox 9"/>
          <p:cNvSpPr txBox="1"/>
          <p:nvPr/>
        </p:nvSpPr>
        <p:spPr>
          <a:xfrm>
            <a:off x="2794009" y="2275057"/>
            <a:ext cx="7873991" cy="2862322"/>
          </a:xfrm>
          <a:prstGeom prst="rect">
            <a:avLst/>
          </a:prstGeom>
          <a:noFill/>
        </p:spPr>
        <p:txBody>
          <a:bodyPr wrap="square" numCol="1" spcCol="914400" rtlCol="0">
            <a:spAutoFit/>
          </a:bodyPr>
          <a:lstStyle/>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The difference between how much Final Expense coverage the client currently has and how much coverage the Social Security chart shows the client should have </a:t>
            </a:r>
            <a:r>
              <a:rPr lang="en-US" sz="2000" dirty="0">
                <a:solidFill>
                  <a:schemeClr val="tx1">
                    <a:lumMod val="50000"/>
                    <a:lumOff val="50000"/>
                  </a:schemeClr>
                </a:solidFill>
                <a:latin typeface="Helvetica Light" charset="0"/>
                <a:ea typeface="Helvetica Light" charset="0"/>
                <a:cs typeface="Helvetica Light" charset="0"/>
              </a:rPr>
              <a:t>at his/her current </a:t>
            </a:r>
            <a:r>
              <a:rPr lang="en-US" sz="2000" dirty="0" smtClean="0">
                <a:solidFill>
                  <a:schemeClr val="tx1">
                    <a:lumMod val="50000"/>
                    <a:lumOff val="50000"/>
                  </a:schemeClr>
                </a:solidFill>
                <a:latin typeface="Helvetica Light" charset="0"/>
                <a:ea typeface="Helvetica Light" charset="0"/>
                <a:cs typeface="Helvetica Light" charset="0"/>
              </a:rPr>
              <a:t>age.</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Example: Ms. Jones has $15,000 of existing life insurance. </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a:t>
            </a:r>
            <a:r>
              <a:rPr lang="en-US" sz="2000" dirty="0">
                <a:solidFill>
                  <a:schemeClr val="tx1">
                    <a:lumMod val="50000"/>
                    <a:lumOff val="50000"/>
                  </a:schemeClr>
                </a:solidFill>
                <a:latin typeface="Helvetica Light" charset="0"/>
                <a:ea typeface="Helvetica Light" charset="0"/>
                <a:cs typeface="Helvetica Light" charset="0"/>
              </a:rPr>
              <a:t>23,000 - $15,000 </a:t>
            </a:r>
            <a:r>
              <a:rPr lang="en-US" sz="2000" dirty="0" smtClean="0">
                <a:solidFill>
                  <a:schemeClr val="tx1">
                    <a:lumMod val="50000"/>
                    <a:lumOff val="50000"/>
                  </a:schemeClr>
                </a:solidFill>
                <a:latin typeface="Helvetica Light" charset="0"/>
                <a:ea typeface="Helvetica Light" charset="0"/>
                <a:cs typeface="Helvetica Light" charset="0"/>
              </a:rPr>
              <a:t>= $8,000</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Ms. Jones would </a:t>
            </a:r>
            <a:r>
              <a:rPr lang="en-US" sz="2000" dirty="0">
                <a:solidFill>
                  <a:schemeClr val="tx1">
                    <a:lumMod val="50000"/>
                    <a:lumOff val="50000"/>
                  </a:schemeClr>
                </a:solidFill>
                <a:latin typeface="Helvetica Light" charset="0"/>
                <a:ea typeface="Helvetica Light" charset="0"/>
                <a:cs typeface="Helvetica Light" charset="0"/>
              </a:rPr>
              <a:t>need $8,000 of additional insurance.</a:t>
            </a:r>
            <a:endParaRPr lang="en-US" sz="2000" dirty="0" smtClean="0">
              <a:solidFill>
                <a:schemeClr val="tx1">
                  <a:lumMod val="50000"/>
                  <a:lumOff val="50000"/>
                </a:schemeClr>
              </a:solidFill>
              <a:latin typeface="Helvetica Light" charset="0"/>
              <a:ea typeface="Helvetica Light" charset="0"/>
              <a:cs typeface="Helvetica Light" charset="0"/>
            </a:endParaRPr>
          </a:p>
        </p:txBody>
      </p:sp>
      <p:sp>
        <p:nvSpPr>
          <p:cNvPr id="12" name="TextBox 11"/>
          <p:cNvSpPr txBox="1"/>
          <p:nvPr/>
        </p:nvSpPr>
        <p:spPr>
          <a:xfrm>
            <a:off x="2159009" y="965340"/>
            <a:ext cx="54500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Quoting</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3" name="TextBox 12"/>
          <p:cNvSpPr txBox="1"/>
          <p:nvPr/>
        </p:nvSpPr>
        <p:spPr>
          <a:xfrm>
            <a:off x="2159009" y="1738776"/>
            <a:ext cx="6308081" cy="461665"/>
          </a:xfrm>
          <a:prstGeom prst="rect">
            <a:avLst/>
          </a:prstGeom>
          <a:noFill/>
        </p:spPr>
        <p:txBody>
          <a:bodyPr wrap="square" rtlCol="0">
            <a:spAutoFit/>
          </a:bodyPr>
          <a:lstStyle/>
          <a:p>
            <a:r>
              <a:rPr lang="en-US" sz="2400" dirty="0" smtClean="0">
                <a:solidFill>
                  <a:schemeClr val="accent2"/>
                </a:solidFill>
                <a:latin typeface="Helvetica Light" charset="0"/>
                <a:ea typeface="Helvetica Light" charset="0"/>
                <a:cs typeface="Helvetica Light" charset="0"/>
              </a:rPr>
              <a:t>“Good”</a:t>
            </a:r>
            <a:endParaRPr lang="en-US" sz="2400" dirty="0">
              <a:solidFill>
                <a:schemeClr val="accent2"/>
              </a:solidFill>
              <a:latin typeface="Helvetica Light" charset="0"/>
              <a:ea typeface="Helvetica Light" charset="0"/>
              <a:cs typeface="Helvetica Light" charset="0"/>
            </a:endParaRPr>
          </a:p>
        </p:txBody>
      </p:sp>
      <p:pic>
        <p:nvPicPr>
          <p:cNvPr id="18" name="Picture 17"/>
          <p:cNvPicPr>
            <a:picLocks noChangeAspect="1"/>
          </p:cNvPicPr>
          <p:nvPr/>
        </p:nvPicPr>
        <p:blipFill>
          <a:blip r:embed="rId2"/>
          <a:stretch>
            <a:fillRect/>
          </a:stretch>
        </p:blipFill>
        <p:spPr>
          <a:xfrm>
            <a:off x="2349509" y="2443942"/>
            <a:ext cx="266700" cy="266700"/>
          </a:xfrm>
          <a:prstGeom prst="rect">
            <a:avLst/>
          </a:prstGeom>
        </p:spPr>
      </p:pic>
      <p:pic>
        <p:nvPicPr>
          <p:cNvPr id="19" name="Picture 18"/>
          <p:cNvPicPr>
            <a:picLocks noChangeAspect="1"/>
          </p:cNvPicPr>
          <p:nvPr/>
        </p:nvPicPr>
        <p:blipFill>
          <a:blip r:embed="rId2"/>
          <a:stretch>
            <a:fillRect/>
          </a:stretch>
        </p:blipFill>
        <p:spPr>
          <a:xfrm>
            <a:off x="2349509" y="3791193"/>
            <a:ext cx="266700" cy="266700"/>
          </a:xfrm>
          <a:prstGeom prst="rect">
            <a:avLst/>
          </a:prstGeom>
        </p:spPr>
      </p:pic>
      <p:pic>
        <p:nvPicPr>
          <p:cNvPr id="20" name="Picture 19"/>
          <p:cNvPicPr>
            <a:picLocks noChangeAspect="1"/>
          </p:cNvPicPr>
          <p:nvPr/>
        </p:nvPicPr>
        <p:blipFill>
          <a:blip r:embed="rId2"/>
          <a:stretch>
            <a:fillRect/>
          </a:stretch>
        </p:blipFill>
        <p:spPr>
          <a:xfrm>
            <a:off x="2349509" y="4269052"/>
            <a:ext cx="266700" cy="266700"/>
          </a:xfrm>
          <a:prstGeom prst="rect">
            <a:avLst/>
          </a:prstGeom>
        </p:spPr>
      </p:pic>
      <p:pic>
        <p:nvPicPr>
          <p:cNvPr id="21" name="Picture 20"/>
          <p:cNvPicPr>
            <a:picLocks noChangeAspect="1"/>
          </p:cNvPicPr>
          <p:nvPr/>
        </p:nvPicPr>
        <p:blipFill>
          <a:blip r:embed="rId2"/>
          <a:stretch>
            <a:fillRect/>
          </a:stretch>
        </p:blipFill>
        <p:spPr>
          <a:xfrm>
            <a:off x="2349509" y="4711182"/>
            <a:ext cx="266700" cy="266700"/>
          </a:xfrm>
          <a:prstGeom prst="rect">
            <a:avLst/>
          </a:prstGeom>
        </p:spPr>
      </p:pic>
    </p:spTree>
    <p:extLst>
      <p:ext uri="{BB962C8B-B14F-4D97-AF65-F5344CB8AC3E}">
        <p14:creationId xmlns:p14="http://schemas.microsoft.com/office/powerpoint/2010/main" val="29782357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984514" y="1811162"/>
            <a:ext cx="3777269" cy="3785652"/>
          </a:xfrm>
          <a:prstGeom prst="rect">
            <a:avLst/>
          </a:prstGeom>
          <a:noFill/>
        </p:spPr>
        <p:txBody>
          <a:bodyPr wrap="square" numCol="1" spcCol="914400" rtlCol="0">
            <a:spAutoFit/>
          </a:bodyPr>
          <a:lstStyle/>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Use the Needs Assessment tool at lifehappens.org</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Answer the question “How many years should income be provided?” with the number “4”</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Don’t forget to fill out a paper Needs Assessment to leave behind with the client</a:t>
            </a:r>
          </a:p>
        </p:txBody>
      </p:sp>
      <p:pic>
        <p:nvPicPr>
          <p:cNvPr id="3" name="Picture 2"/>
          <p:cNvPicPr>
            <a:picLocks noChangeAspect="1"/>
          </p:cNvPicPr>
          <p:nvPr/>
        </p:nvPicPr>
        <p:blipFill>
          <a:blip r:embed="rId2"/>
          <a:stretch>
            <a:fillRect/>
          </a:stretch>
        </p:blipFill>
        <p:spPr>
          <a:xfrm>
            <a:off x="4884593" y="321607"/>
            <a:ext cx="6908384" cy="5978851"/>
          </a:xfrm>
          <a:prstGeom prst="rect">
            <a:avLst/>
          </a:prstGeom>
          <a:effectLst>
            <a:outerShdw blurRad="50800" dist="38100" dir="5400000" algn="t" rotWithShape="0">
              <a:prstClr val="black">
                <a:alpha val="40000"/>
              </a:prstClr>
            </a:outerShdw>
          </a:effectLst>
        </p:spPr>
      </p:pic>
      <p:sp>
        <p:nvSpPr>
          <p:cNvPr id="11" name="Flowchart: Connector 10"/>
          <p:cNvSpPr/>
          <p:nvPr/>
        </p:nvSpPr>
        <p:spPr>
          <a:xfrm>
            <a:off x="7998217" y="1121107"/>
            <a:ext cx="3794760" cy="2320290"/>
          </a:xfrm>
          <a:prstGeom prst="flowChartConnector">
            <a:avLst/>
          </a:prstGeom>
          <a:noFill/>
          <a:ln w="76200">
            <a:solidFill>
              <a:srgbClr val="25AA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 name="TextBox 11"/>
          <p:cNvSpPr txBox="1"/>
          <p:nvPr/>
        </p:nvSpPr>
        <p:spPr>
          <a:xfrm>
            <a:off x="608043" y="572180"/>
            <a:ext cx="54500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Quoting</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3" name="TextBox 12"/>
          <p:cNvSpPr txBox="1"/>
          <p:nvPr/>
        </p:nvSpPr>
        <p:spPr>
          <a:xfrm>
            <a:off x="608043" y="1345616"/>
            <a:ext cx="6308081" cy="461665"/>
          </a:xfrm>
          <a:prstGeom prst="rect">
            <a:avLst/>
          </a:prstGeom>
          <a:noFill/>
        </p:spPr>
        <p:txBody>
          <a:bodyPr wrap="square" rtlCol="0">
            <a:spAutoFit/>
          </a:bodyPr>
          <a:lstStyle/>
          <a:p>
            <a:r>
              <a:rPr lang="en-US" sz="2400" dirty="0" smtClean="0">
                <a:solidFill>
                  <a:schemeClr val="accent2"/>
                </a:solidFill>
                <a:latin typeface="Helvetica Light" charset="0"/>
                <a:ea typeface="Helvetica Light" charset="0"/>
                <a:cs typeface="Helvetica Light" charset="0"/>
              </a:rPr>
              <a:t>“Better”</a:t>
            </a:r>
            <a:endParaRPr lang="en-US" sz="2400" dirty="0">
              <a:solidFill>
                <a:schemeClr val="accent2"/>
              </a:solidFill>
              <a:latin typeface="Helvetica Light" charset="0"/>
              <a:ea typeface="Helvetica Light" charset="0"/>
              <a:cs typeface="Helvetica Light" charset="0"/>
            </a:endParaRPr>
          </a:p>
        </p:txBody>
      </p:sp>
      <p:pic>
        <p:nvPicPr>
          <p:cNvPr id="14" name="Picture 13"/>
          <p:cNvPicPr>
            <a:picLocks noChangeAspect="1"/>
          </p:cNvPicPr>
          <p:nvPr/>
        </p:nvPicPr>
        <p:blipFill>
          <a:blip r:embed="rId3"/>
          <a:stretch>
            <a:fillRect/>
          </a:stretch>
        </p:blipFill>
        <p:spPr>
          <a:xfrm>
            <a:off x="608043" y="1976846"/>
            <a:ext cx="266700" cy="266700"/>
          </a:xfrm>
          <a:prstGeom prst="rect">
            <a:avLst/>
          </a:prstGeom>
        </p:spPr>
      </p:pic>
      <p:pic>
        <p:nvPicPr>
          <p:cNvPr id="18" name="Picture 17"/>
          <p:cNvPicPr>
            <a:picLocks noChangeAspect="1"/>
          </p:cNvPicPr>
          <p:nvPr/>
        </p:nvPicPr>
        <p:blipFill>
          <a:blip r:embed="rId3"/>
          <a:stretch>
            <a:fillRect/>
          </a:stretch>
        </p:blipFill>
        <p:spPr>
          <a:xfrm>
            <a:off x="608043" y="2885197"/>
            <a:ext cx="266700" cy="266700"/>
          </a:xfrm>
          <a:prstGeom prst="rect">
            <a:avLst/>
          </a:prstGeom>
        </p:spPr>
      </p:pic>
      <p:pic>
        <p:nvPicPr>
          <p:cNvPr id="19" name="Picture 18"/>
          <p:cNvPicPr>
            <a:picLocks noChangeAspect="1"/>
          </p:cNvPicPr>
          <p:nvPr/>
        </p:nvPicPr>
        <p:blipFill>
          <a:blip r:embed="rId3"/>
          <a:stretch>
            <a:fillRect/>
          </a:stretch>
        </p:blipFill>
        <p:spPr>
          <a:xfrm>
            <a:off x="602820" y="4717242"/>
            <a:ext cx="266700" cy="266700"/>
          </a:xfrm>
          <a:prstGeom prst="rect">
            <a:avLst/>
          </a:prstGeom>
        </p:spPr>
      </p:pic>
    </p:spTree>
    <p:extLst>
      <p:ext uri="{BB962C8B-B14F-4D97-AF65-F5344CB8AC3E}">
        <p14:creationId xmlns:p14="http://schemas.microsoft.com/office/powerpoint/2010/main" val="16161253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608043" y="1298907"/>
            <a:ext cx="2937015" cy="461665"/>
          </a:xfrm>
          <a:prstGeom prst="rect">
            <a:avLst/>
          </a:prstGeom>
          <a:noFill/>
        </p:spPr>
        <p:txBody>
          <a:bodyPr wrap="square" rtlCol="0">
            <a:spAutoFit/>
          </a:bodyPr>
          <a:lstStyle/>
          <a:p>
            <a:r>
              <a:rPr lang="en-US" sz="2400" dirty="0" smtClean="0">
                <a:solidFill>
                  <a:schemeClr val="accent2"/>
                </a:solidFill>
                <a:latin typeface="Helvetica Light" charset="0"/>
                <a:ea typeface="Helvetica Light" charset="0"/>
                <a:cs typeface="Helvetica Light" charset="0"/>
              </a:rPr>
              <a:t>“Best”</a:t>
            </a:r>
            <a:endParaRPr lang="en-US" sz="2400" dirty="0">
              <a:solidFill>
                <a:schemeClr val="accent2"/>
              </a:solidFill>
              <a:latin typeface="Helvetica Light" charset="0"/>
              <a:ea typeface="Helvetica Light" charset="0"/>
              <a:cs typeface="Helvetica Light" charset="0"/>
            </a:endParaRPr>
          </a:p>
        </p:txBody>
      </p:sp>
      <p:sp>
        <p:nvSpPr>
          <p:cNvPr id="10" name="TextBox 9"/>
          <p:cNvSpPr txBox="1"/>
          <p:nvPr/>
        </p:nvSpPr>
        <p:spPr>
          <a:xfrm>
            <a:off x="608043" y="499408"/>
            <a:ext cx="54500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Quoting</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8" name="TextBox 7"/>
          <p:cNvSpPr txBox="1"/>
          <p:nvPr/>
        </p:nvSpPr>
        <p:spPr>
          <a:xfrm>
            <a:off x="1030384" y="1790158"/>
            <a:ext cx="3777269" cy="3785652"/>
          </a:xfrm>
          <a:prstGeom prst="rect">
            <a:avLst/>
          </a:prstGeom>
          <a:noFill/>
        </p:spPr>
        <p:txBody>
          <a:bodyPr wrap="square" numCol="1" spcCol="914400" rtlCol="0">
            <a:spAutoFit/>
          </a:bodyPr>
          <a:lstStyle/>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Use the Needs Assessment tool at lifehappens.org</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Answer the question “How many years should income be provided?” with the number “7”</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Don’t forget to fill out a paper Needs Assessment to leave behind with the client</a:t>
            </a:r>
          </a:p>
        </p:txBody>
      </p:sp>
      <p:pic>
        <p:nvPicPr>
          <p:cNvPr id="2" name="Picture 1"/>
          <p:cNvPicPr>
            <a:picLocks noChangeAspect="1"/>
          </p:cNvPicPr>
          <p:nvPr/>
        </p:nvPicPr>
        <p:blipFill>
          <a:blip r:embed="rId2"/>
          <a:stretch>
            <a:fillRect/>
          </a:stretch>
        </p:blipFill>
        <p:spPr>
          <a:xfrm>
            <a:off x="4966047" y="321608"/>
            <a:ext cx="6807041" cy="5978851"/>
          </a:xfrm>
          <a:prstGeom prst="rect">
            <a:avLst/>
          </a:prstGeom>
          <a:effectLst>
            <a:outerShdw blurRad="50800" dist="38100" dir="5400000" algn="t" rotWithShape="0">
              <a:prstClr val="black">
                <a:alpha val="40000"/>
              </a:prstClr>
            </a:outerShdw>
          </a:effectLst>
        </p:spPr>
      </p:pic>
      <p:sp>
        <p:nvSpPr>
          <p:cNvPr id="11" name="Flowchart: Connector 10"/>
          <p:cNvSpPr/>
          <p:nvPr/>
        </p:nvSpPr>
        <p:spPr>
          <a:xfrm>
            <a:off x="7993780" y="1121107"/>
            <a:ext cx="3794760" cy="2320290"/>
          </a:xfrm>
          <a:prstGeom prst="flowChartConnector">
            <a:avLst/>
          </a:prstGeom>
          <a:noFill/>
          <a:ln w="76200">
            <a:solidFill>
              <a:srgbClr val="25AAE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pic>
        <p:nvPicPr>
          <p:cNvPr id="12" name="Picture 11"/>
          <p:cNvPicPr>
            <a:picLocks noChangeAspect="1"/>
          </p:cNvPicPr>
          <p:nvPr/>
        </p:nvPicPr>
        <p:blipFill>
          <a:blip r:embed="rId3"/>
          <a:stretch>
            <a:fillRect/>
          </a:stretch>
        </p:blipFill>
        <p:spPr>
          <a:xfrm>
            <a:off x="608043" y="1963752"/>
            <a:ext cx="266700" cy="266700"/>
          </a:xfrm>
          <a:prstGeom prst="rect">
            <a:avLst/>
          </a:prstGeom>
        </p:spPr>
      </p:pic>
      <p:pic>
        <p:nvPicPr>
          <p:cNvPr id="13" name="Picture 12"/>
          <p:cNvPicPr>
            <a:picLocks noChangeAspect="1"/>
          </p:cNvPicPr>
          <p:nvPr/>
        </p:nvPicPr>
        <p:blipFill>
          <a:blip r:embed="rId3"/>
          <a:stretch>
            <a:fillRect/>
          </a:stretch>
        </p:blipFill>
        <p:spPr>
          <a:xfrm>
            <a:off x="605291" y="2876122"/>
            <a:ext cx="266700" cy="266700"/>
          </a:xfrm>
          <a:prstGeom prst="rect">
            <a:avLst/>
          </a:prstGeom>
        </p:spPr>
      </p:pic>
      <p:pic>
        <p:nvPicPr>
          <p:cNvPr id="14" name="Picture 13"/>
          <p:cNvPicPr>
            <a:picLocks noChangeAspect="1"/>
          </p:cNvPicPr>
          <p:nvPr/>
        </p:nvPicPr>
        <p:blipFill>
          <a:blip r:embed="rId3"/>
          <a:stretch>
            <a:fillRect/>
          </a:stretch>
        </p:blipFill>
        <p:spPr>
          <a:xfrm>
            <a:off x="592591" y="4699295"/>
            <a:ext cx="266700" cy="266700"/>
          </a:xfrm>
          <a:prstGeom prst="rect">
            <a:avLst/>
          </a:prstGeom>
        </p:spPr>
      </p:pic>
    </p:spTree>
    <p:extLst>
      <p:ext uri="{BB962C8B-B14F-4D97-AF65-F5344CB8AC3E}">
        <p14:creationId xmlns:p14="http://schemas.microsoft.com/office/powerpoint/2010/main" val="3430982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714723" y="770394"/>
            <a:ext cx="54500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The Close</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1255202" y="1769181"/>
            <a:ext cx="4592607" cy="2862322"/>
          </a:xfrm>
          <a:prstGeom prst="rect">
            <a:avLst/>
          </a:prstGeom>
          <a:noFill/>
        </p:spPr>
        <p:txBody>
          <a:bodyPr wrap="square" numCol="1" spcCol="914400" rtlCol="0">
            <a:spAutoFit/>
          </a:bodyPr>
          <a:lstStyle/>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Reiterate emotional answers from client during </a:t>
            </a:r>
            <a:r>
              <a:rPr lang="en-US" sz="2000" dirty="0">
                <a:solidFill>
                  <a:schemeClr val="tx1">
                    <a:lumMod val="50000"/>
                    <a:lumOff val="50000"/>
                  </a:schemeClr>
                </a:solidFill>
                <a:latin typeface="Helvetica Light" charset="0"/>
                <a:ea typeface="Helvetica Light" charset="0"/>
                <a:cs typeface="Helvetica Light" charset="0"/>
              </a:rPr>
              <a:t>N</a:t>
            </a:r>
            <a:r>
              <a:rPr lang="en-US" sz="2000" dirty="0" smtClean="0">
                <a:solidFill>
                  <a:schemeClr val="tx1">
                    <a:lumMod val="50000"/>
                    <a:lumOff val="50000"/>
                  </a:schemeClr>
                </a:solidFill>
                <a:latin typeface="Helvetica Light" charset="0"/>
                <a:ea typeface="Helvetica Light" charset="0"/>
                <a:cs typeface="Helvetica Light" charset="0"/>
              </a:rPr>
              <a:t>eeds </a:t>
            </a:r>
            <a:r>
              <a:rPr lang="en-US" sz="2000" dirty="0">
                <a:solidFill>
                  <a:schemeClr val="tx1">
                    <a:lumMod val="50000"/>
                    <a:lumOff val="50000"/>
                  </a:schemeClr>
                </a:solidFill>
                <a:latin typeface="Helvetica Light" charset="0"/>
                <a:ea typeface="Helvetica Light" charset="0"/>
                <a:cs typeface="Helvetica Light" charset="0"/>
              </a:rPr>
              <a:t>A</a:t>
            </a:r>
            <a:r>
              <a:rPr lang="en-US" sz="2000" dirty="0" smtClean="0">
                <a:solidFill>
                  <a:schemeClr val="tx1">
                    <a:lumMod val="50000"/>
                    <a:lumOff val="50000"/>
                  </a:schemeClr>
                </a:solidFill>
                <a:latin typeface="Helvetica Light" charset="0"/>
                <a:ea typeface="Helvetica Light" charset="0"/>
                <a:cs typeface="Helvetica Light" charset="0"/>
              </a:rPr>
              <a:t>ssessment</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Place finger on “Better” when presenting three options</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Wait for response from client, do not be the first to speak</a:t>
            </a:r>
          </a:p>
        </p:txBody>
      </p:sp>
      <p:pic>
        <p:nvPicPr>
          <p:cNvPr id="8" name="Picture 7"/>
          <p:cNvPicPr>
            <a:picLocks noChangeAspect="1"/>
          </p:cNvPicPr>
          <p:nvPr/>
        </p:nvPicPr>
        <p:blipFill>
          <a:blip r:embed="rId2"/>
          <a:stretch>
            <a:fillRect/>
          </a:stretch>
        </p:blipFill>
        <p:spPr>
          <a:xfrm>
            <a:off x="823943" y="1952669"/>
            <a:ext cx="266700" cy="266700"/>
          </a:xfrm>
          <a:prstGeom prst="rect">
            <a:avLst/>
          </a:prstGeom>
        </p:spPr>
      </p:pic>
      <p:pic>
        <p:nvPicPr>
          <p:cNvPr id="11" name="Picture 10"/>
          <p:cNvPicPr>
            <a:picLocks noChangeAspect="1"/>
          </p:cNvPicPr>
          <p:nvPr/>
        </p:nvPicPr>
        <p:blipFill>
          <a:blip r:embed="rId2"/>
          <a:stretch>
            <a:fillRect/>
          </a:stretch>
        </p:blipFill>
        <p:spPr>
          <a:xfrm>
            <a:off x="823943" y="2875742"/>
            <a:ext cx="266700" cy="266700"/>
          </a:xfrm>
          <a:prstGeom prst="rect">
            <a:avLst/>
          </a:prstGeom>
        </p:spPr>
      </p:pic>
      <p:pic>
        <p:nvPicPr>
          <p:cNvPr id="13" name="Picture 12"/>
          <p:cNvPicPr>
            <a:picLocks noChangeAspect="1"/>
          </p:cNvPicPr>
          <p:nvPr/>
        </p:nvPicPr>
        <p:blipFill>
          <a:blip r:embed="rId2"/>
          <a:stretch>
            <a:fillRect/>
          </a:stretch>
        </p:blipFill>
        <p:spPr>
          <a:xfrm>
            <a:off x="823943" y="3756708"/>
            <a:ext cx="266700" cy="266700"/>
          </a:xfrm>
          <a:prstGeom prst="rect">
            <a:avLst/>
          </a:prstGeom>
        </p:spPr>
      </p:pic>
      <p:pic>
        <p:nvPicPr>
          <p:cNvPr id="2" name="Picture 1"/>
          <p:cNvPicPr>
            <a:picLocks noChangeAspect="1"/>
          </p:cNvPicPr>
          <p:nvPr/>
        </p:nvPicPr>
        <p:blipFill>
          <a:blip r:embed="rId3"/>
          <a:stretch>
            <a:fillRect/>
          </a:stretch>
        </p:blipFill>
        <p:spPr>
          <a:xfrm>
            <a:off x="6160206" y="190500"/>
            <a:ext cx="4977217" cy="6413500"/>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9536812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608043" y="847528"/>
            <a:ext cx="54500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Scenarios</a:t>
            </a:r>
          </a:p>
        </p:txBody>
      </p:sp>
      <p:sp>
        <p:nvSpPr>
          <p:cNvPr id="13" name="TextBox 12"/>
          <p:cNvSpPr txBox="1"/>
          <p:nvPr/>
        </p:nvSpPr>
        <p:spPr>
          <a:xfrm>
            <a:off x="608043" y="1616969"/>
            <a:ext cx="9450357" cy="461665"/>
          </a:xfrm>
          <a:prstGeom prst="rect">
            <a:avLst/>
          </a:prstGeom>
          <a:noFill/>
        </p:spPr>
        <p:txBody>
          <a:bodyPr wrap="square" rtlCol="0">
            <a:spAutoFit/>
          </a:bodyPr>
          <a:lstStyle/>
          <a:p>
            <a:r>
              <a:rPr lang="en-US" sz="2400" dirty="0" smtClean="0">
                <a:solidFill>
                  <a:schemeClr val="tx1">
                    <a:lumMod val="50000"/>
                    <a:lumOff val="50000"/>
                  </a:schemeClr>
                </a:solidFill>
                <a:latin typeface="Helvetica Light" charset="0"/>
                <a:ea typeface="Helvetica Light" charset="0"/>
                <a:cs typeface="Helvetica Light" charset="0"/>
              </a:rPr>
              <a:t>4 Possible Outcomes</a:t>
            </a:r>
            <a:endParaRPr lang="en-US" sz="2400" dirty="0">
              <a:solidFill>
                <a:schemeClr val="tx1">
                  <a:lumMod val="50000"/>
                  <a:lumOff val="50000"/>
                </a:schemeClr>
              </a:solidFill>
              <a:latin typeface="Helvetica Light" charset="0"/>
              <a:ea typeface="Helvetica Light" charset="0"/>
              <a:cs typeface="Helvetica Light" charset="0"/>
            </a:endParaRPr>
          </a:p>
        </p:txBody>
      </p:sp>
      <p:graphicFrame>
        <p:nvGraphicFramePr>
          <p:cNvPr id="20" name="Chart 19"/>
          <p:cNvGraphicFramePr/>
          <p:nvPr>
            <p:extLst>
              <p:ext uri="{D42A27DB-BD31-4B8C-83A1-F6EECF244321}">
                <p14:modId xmlns:p14="http://schemas.microsoft.com/office/powerpoint/2010/main" val="2392804801"/>
              </p:ext>
            </p:extLst>
          </p:nvPr>
        </p:nvGraphicFramePr>
        <p:xfrm>
          <a:off x="442598" y="2216901"/>
          <a:ext cx="1690577" cy="17087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extLst>
              <p:ext uri="{D42A27DB-BD31-4B8C-83A1-F6EECF244321}">
                <p14:modId xmlns:p14="http://schemas.microsoft.com/office/powerpoint/2010/main" val="610847977"/>
              </p:ext>
            </p:extLst>
          </p:nvPr>
        </p:nvGraphicFramePr>
        <p:xfrm>
          <a:off x="425625" y="4057172"/>
          <a:ext cx="1724521" cy="1769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2863776398"/>
              </p:ext>
            </p:extLst>
          </p:nvPr>
        </p:nvGraphicFramePr>
        <p:xfrm>
          <a:off x="6141239" y="2244708"/>
          <a:ext cx="1800626" cy="1705889"/>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539228" y="2727037"/>
            <a:ext cx="1497317" cy="769441"/>
          </a:xfrm>
          <a:prstGeom prst="rect">
            <a:avLst/>
          </a:prstGeom>
          <a:noFill/>
        </p:spPr>
        <p:txBody>
          <a:bodyPr wrap="square" rtlCol="0">
            <a:spAutoFit/>
          </a:bodyPr>
          <a:lstStyle/>
          <a:p>
            <a:pPr algn="ctr"/>
            <a:r>
              <a:rPr lang="en-US" sz="4400" dirty="0" smtClean="0">
                <a:solidFill>
                  <a:schemeClr val="bg2">
                    <a:lumMod val="50000"/>
                  </a:schemeClr>
                </a:solidFill>
                <a:latin typeface="Arial Black" panose="020B0A04020102020204" pitchFamily="34" charset="0"/>
              </a:rPr>
              <a:t>1</a:t>
            </a:r>
            <a:endParaRPr lang="en-US" sz="4400" dirty="0">
              <a:solidFill>
                <a:schemeClr val="bg2">
                  <a:lumMod val="50000"/>
                </a:schemeClr>
              </a:solidFill>
              <a:latin typeface="Arial Black" panose="020B0A04020102020204" pitchFamily="34" charset="0"/>
            </a:endParaRPr>
          </a:p>
        </p:txBody>
      </p:sp>
      <p:cxnSp>
        <p:nvCxnSpPr>
          <p:cNvPr id="25" name="Straight Connector 24"/>
          <p:cNvCxnSpPr/>
          <p:nvPr/>
        </p:nvCxnSpPr>
        <p:spPr>
          <a:xfrm>
            <a:off x="6047462" y="2159305"/>
            <a:ext cx="0" cy="380105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58031" y="4059834"/>
            <a:ext cx="1117886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54906" y="2429968"/>
            <a:ext cx="4121453" cy="1631216"/>
          </a:xfrm>
          <a:prstGeom prst="rect">
            <a:avLst/>
          </a:prstGeom>
          <a:noFill/>
        </p:spPr>
        <p:txBody>
          <a:bodyPr wrap="square" rtlCol="0">
            <a:spAutoFit/>
          </a:bodyPr>
          <a:lstStyle/>
          <a:p>
            <a:pPr algn="ctr"/>
            <a:r>
              <a:rPr lang="en-US" sz="2400" dirty="0" smtClean="0">
                <a:solidFill>
                  <a:srgbClr val="4F3D53"/>
                </a:solidFill>
                <a:latin typeface="Helvetica Light" charset="0"/>
                <a:ea typeface="Helvetica Light" charset="0"/>
                <a:cs typeface="Helvetica Light" charset="0"/>
              </a:rPr>
              <a:t>Inadequate Coverage  + Can Afford </a:t>
            </a:r>
          </a:p>
          <a:p>
            <a:pPr algn="ctr"/>
            <a:r>
              <a:rPr lang="en-US" sz="2400" dirty="0" smtClean="0">
                <a:solidFill>
                  <a:srgbClr val="4F3D53"/>
                </a:solidFill>
                <a:latin typeface="Helvetica Light" charset="0"/>
                <a:ea typeface="Helvetica Light" charset="0"/>
                <a:cs typeface="Helvetica Light" charset="0"/>
              </a:rPr>
              <a:t>= Write Policy</a:t>
            </a:r>
          </a:p>
          <a:p>
            <a:pPr algn="ctr"/>
            <a:endParaRPr lang="en-US" sz="2800" dirty="0">
              <a:solidFill>
                <a:srgbClr val="4F3D53"/>
              </a:solidFill>
              <a:latin typeface="Helvetica Light" charset="0"/>
              <a:ea typeface="Helvetica Light" charset="0"/>
              <a:cs typeface="Helvetica Light" charset="0"/>
            </a:endParaRPr>
          </a:p>
        </p:txBody>
      </p:sp>
      <p:sp>
        <p:nvSpPr>
          <p:cNvPr id="40" name="TextBox 39"/>
          <p:cNvSpPr txBox="1"/>
          <p:nvPr/>
        </p:nvSpPr>
        <p:spPr>
          <a:xfrm>
            <a:off x="1954906" y="4372447"/>
            <a:ext cx="4103182" cy="1200329"/>
          </a:xfrm>
          <a:prstGeom prst="rect">
            <a:avLst/>
          </a:prstGeom>
          <a:noFill/>
        </p:spPr>
        <p:txBody>
          <a:bodyPr wrap="square" rtlCol="0">
            <a:spAutoFit/>
          </a:bodyPr>
          <a:lstStyle/>
          <a:p>
            <a:pPr algn="ctr"/>
            <a:r>
              <a:rPr lang="en-US" sz="2400" dirty="0" smtClean="0">
                <a:solidFill>
                  <a:srgbClr val="2857A1"/>
                </a:solidFill>
                <a:latin typeface="Helvetica Light" charset="0"/>
                <a:ea typeface="Helvetica Light" charset="0"/>
                <a:cs typeface="Helvetica Light" charset="0"/>
              </a:rPr>
              <a:t>Inadequate Coverage  + Cannot Afford </a:t>
            </a:r>
          </a:p>
          <a:p>
            <a:pPr algn="ctr"/>
            <a:r>
              <a:rPr lang="en-US" sz="2400" dirty="0" smtClean="0">
                <a:solidFill>
                  <a:srgbClr val="2857A1"/>
                </a:solidFill>
                <a:latin typeface="Helvetica Light" charset="0"/>
                <a:ea typeface="Helvetica Light" charset="0"/>
                <a:cs typeface="Helvetica Light" charset="0"/>
              </a:rPr>
              <a:t>= Team Review</a:t>
            </a:r>
            <a:endParaRPr lang="en-US" sz="2400" dirty="0">
              <a:solidFill>
                <a:srgbClr val="2857A1"/>
              </a:solidFill>
              <a:latin typeface="Helvetica Light" charset="0"/>
              <a:ea typeface="Helvetica Light" charset="0"/>
              <a:cs typeface="Helvetica Light" charset="0"/>
            </a:endParaRPr>
          </a:p>
        </p:txBody>
      </p:sp>
      <p:sp>
        <p:nvSpPr>
          <p:cNvPr id="42" name="TextBox 41"/>
          <p:cNvSpPr txBox="1"/>
          <p:nvPr/>
        </p:nvSpPr>
        <p:spPr>
          <a:xfrm>
            <a:off x="7636602" y="2433455"/>
            <a:ext cx="4010917" cy="1200329"/>
          </a:xfrm>
          <a:prstGeom prst="rect">
            <a:avLst/>
          </a:prstGeom>
          <a:noFill/>
        </p:spPr>
        <p:txBody>
          <a:bodyPr wrap="square" rtlCol="0">
            <a:spAutoFit/>
          </a:bodyPr>
          <a:lstStyle/>
          <a:p>
            <a:pPr algn="ctr"/>
            <a:r>
              <a:rPr lang="en-US" sz="2400" dirty="0" smtClean="0">
                <a:solidFill>
                  <a:srgbClr val="2B3541"/>
                </a:solidFill>
                <a:latin typeface="Helvetica Light" charset="0"/>
                <a:ea typeface="Helvetica Light" charset="0"/>
                <a:cs typeface="Helvetica Light" charset="0"/>
              </a:rPr>
              <a:t>Adequate Coverage </a:t>
            </a:r>
            <a:r>
              <a:rPr lang="en-US" sz="2400" dirty="0" smtClean="0">
                <a:solidFill>
                  <a:srgbClr val="2B3541"/>
                </a:solidFill>
                <a:latin typeface="Helvetica Light" charset="0"/>
                <a:ea typeface="Helvetica Light" charset="0"/>
                <a:cs typeface="Helvetica Light" charset="0"/>
              </a:rPr>
              <a:t> + </a:t>
            </a:r>
            <a:r>
              <a:rPr lang="en-US" sz="2400" dirty="0" smtClean="0">
                <a:solidFill>
                  <a:srgbClr val="2B3541"/>
                </a:solidFill>
                <a:latin typeface="Helvetica Light" charset="0"/>
                <a:ea typeface="Helvetica Light" charset="0"/>
                <a:cs typeface="Helvetica Light" charset="0"/>
              </a:rPr>
              <a:t>Meet Stipulations                 </a:t>
            </a:r>
            <a:r>
              <a:rPr lang="en-US" sz="2400" dirty="0">
                <a:solidFill>
                  <a:srgbClr val="2B3541"/>
                </a:solidFill>
                <a:latin typeface="Helvetica Light" charset="0"/>
                <a:ea typeface="Helvetica Light" charset="0"/>
                <a:cs typeface="Helvetica Light" charset="0"/>
              </a:rPr>
              <a:t>= Policy Review </a:t>
            </a:r>
          </a:p>
        </p:txBody>
      </p:sp>
      <p:graphicFrame>
        <p:nvGraphicFramePr>
          <p:cNvPr id="24" name="Chart 23"/>
          <p:cNvGraphicFramePr/>
          <p:nvPr>
            <p:extLst>
              <p:ext uri="{D42A27DB-BD31-4B8C-83A1-F6EECF244321}">
                <p14:modId xmlns:p14="http://schemas.microsoft.com/office/powerpoint/2010/main" val="1909861898"/>
              </p:ext>
            </p:extLst>
          </p:nvPr>
        </p:nvGraphicFramePr>
        <p:xfrm>
          <a:off x="6161315" y="4059834"/>
          <a:ext cx="1724521" cy="1769713"/>
        </p:xfrm>
        <a:graphic>
          <a:graphicData uri="http://schemas.openxmlformats.org/drawingml/2006/chart">
            <c:chart xmlns:c="http://schemas.openxmlformats.org/drawingml/2006/chart" xmlns:r="http://schemas.openxmlformats.org/officeDocument/2006/relationships" r:id="rId5"/>
          </a:graphicData>
        </a:graphic>
      </p:graphicFrame>
      <p:sp>
        <p:nvSpPr>
          <p:cNvPr id="27" name="TextBox 26"/>
          <p:cNvSpPr txBox="1"/>
          <p:nvPr/>
        </p:nvSpPr>
        <p:spPr>
          <a:xfrm>
            <a:off x="7716546" y="4623191"/>
            <a:ext cx="3930973" cy="830997"/>
          </a:xfrm>
          <a:prstGeom prst="rect">
            <a:avLst/>
          </a:prstGeom>
          <a:noFill/>
        </p:spPr>
        <p:txBody>
          <a:bodyPr wrap="square" rtlCol="0">
            <a:spAutoFit/>
          </a:bodyPr>
          <a:lstStyle/>
          <a:p>
            <a:pPr algn="ctr"/>
            <a:r>
              <a:rPr lang="en-US" sz="2400" dirty="0" smtClean="0">
                <a:solidFill>
                  <a:schemeClr val="accent2"/>
                </a:solidFill>
                <a:latin typeface="Helvetica Light" charset="0"/>
                <a:ea typeface="Helvetica Light" charset="0"/>
                <a:cs typeface="Helvetica Light" charset="0"/>
              </a:rPr>
              <a:t>Unqualified </a:t>
            </a:r>
          </a:p>
          <a:p>
            <a:pPr algn="ctr"/>
            <a:r>
              <a:rPr lang="en-US" sz="2400" dirty="0" smtClean="0">
                <a:solidFill>
                  <a:schemeClr val="accent2"/>
                </a:solidFill>
                <a:latin typeface="Helvetica Light" charset="0"/>
                <a:ea typeface="Helvetica Light" charset="0"/>
                <a:cs typeface="Helvetica Light" charset="0"/>
              </a:rPr>
              <a:t>= Team Review</a:t>
            </a:r>
            <a:endParaRPr lang="en-US" sz="2400" dirty="0">
              <a:solidFill>
                <a:schemeClr val="accent2"/>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2760225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608043" y="999928"/>
            <a:ext cx="6032787"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Life Insurance Team</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1141443" y="2373497"/>
            <a:ext cx="10758652" cy="1938992"/>
          </a:xfrm>
          <a:prstGeom prst="rect">
            <a:avLst/>
          </a:prstGeom>
          <a:noFill/>
        </p:spPr>
        <p:txBody>
          <a:bodyPr wrap="square" numCol="1" spcCol="914400" rtlCol="0">
            <a:spAutoFit/>
          </a:bodyPr>
          <a:lstStyle/>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Grants peace of mind to customers, knowing that their best interests are in good hands</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Affords agents time to review policy options that best suit the customers needs and wishes</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Allows opportunity for third-party review from a fellow </a:t>
            </a:r>
            <a:r>
              <a:rPr lang="en-US" sz="2000" dirty="0" smtClean="0">
                <a:solidFill>
                  <a:schemeClr val="tx1">
                    <a:lumMod val="50000"/>
                    <a:lumOff val="50000"/>
                  </a:schemeClr>
                </a:solidFill>
                <a:latin typeface="Helvetica Light" charset="0"/>
                <a:ea typeface="Helvetica Light" charset="0"/>
                <a:cs typeface="Helvetica Light" charset="0"/>
              </a:rPr>
              <a:t>SMA </a:t>
            </a:r>
            <a:r>
              <a:rPr lang="en-US" sz="2000" dirty="0" smtClean="0">
                <a:solidFill>
                  <a:schemeClr val="tx1">
                    <a:lumMod val="50000"/>
                    <a:lumOff val="50000"/>
                  </a:schemeClr>
                </a:solidFill>
                <a:latin typeface="Helvetica Light" charset="0"/>
                <a:ea typeface="Helvetica Light" charset="0"/>
                <a:cs typeface="Helvetica Light" charset="0"/>
              </a:rPr>
              <a:t>team member</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Ensures recommendation of the best policy to protect the needs of the customer</a:t>
            </a:r>
            <a:endParaRPr lang="en-US" sz="2000" dirty="0">
              <a:solidFill>
                <a:schemeClr val="tx1">
                  <a:lumMod val="50000"/>
                  <a:lumOff val="50000"/>
                </a:schemeClr>
              </a:solidFill>
              <a:latin typeface="Helvetica Light" charset="0"/>
              <a:ea typeface="Helvetica Light" charset="0"/>
              <a:cs typeface="Helvetica Light" charset="0"/>
            </a:endParaRPr>
          </a:p>
        </p:txBody>
      </p:sp>
      <p:sp>
        <p:nvSpPr>
          <p:cNvPr id="13" name="TextBox 12"/>
          <p:cNvSpPr txBox="1"/>
          <p:nvPr/>
        </p:nvSpPr>
        <p:spPr>
          <a:xfrm>
            <a:off x="608043" y="1769369"/>
            <a:ext cx="6156103" cy="461665"/>
          </a:xfrm>
          <a:prstGeom prst="rect">
            <a:avLst/>
          </a:prstGeom>
          <a:noFill/>
        </p:spPr>
        <p:txBody>
          <a:bodyPr wrap="square" rtlCol="0">
            <a:spAutoFit/>
          </a:bodyPr>
          <a:lstStyle/>
          <a:p>
            <a:r>
              <a:rPr lang="en-US" sz="2400" dirty="0" smtClean="0">
                <a:solidFill>
                  <a:schemeClr val="accent2"/>
                </a:solidFill>
                <a:latin typeface="Helvetica Light" charset="0"/>
                <a:ea typeface="Helvetica Light" charset="0"/>
                <a:cs typeface="Helvetica Light" charset="0"/>
              </a:rPr>
              <a:t>Importance of “Team Review”</a:t>
            </a:r>
            <a:endParaRPr lang="en-US" sz="2400" dirty="0">
              <a:solidFill>
                <a:schemeClr val="accent2"/>
              </a:solidFill>
              <a:latin typeface="Helvetica Light" charset="0"/>
              <a:ea typeface="Helvetica Light" charset="0"/>
              <a:cs typeface="Helvetica Light" charset="0"/>
            </a:endParaRPr>
          </a:p>
        </p:txBody>
      </p:sp>
      <p:pic>
        <p:nvPicPr>
          <p:cNvPr id="8" name="Picture 7"/>
          <p:cNvPicPr>
            <a:picLocks noChangeAspect="1"/>
          </p:cNvPicPr>
          <p:nvPr/>
        </p:nvPicPr>
        <p:blipFill>
          <a:blip r:embed="rId2"/>
          <a:stretch>
            <a:fillRect/>
          </a:stretch>
        </p:blipFill>
        <p:spPr>
          <a:xfrm>
            <a:off x="773143" y="2564210"/>
            <a:ext cx="266700" cy="266700"/>
          </a:xfrm>
          <a:prstGeom prst="rect">
            <a:avLst/>
          </a:prstGeom>
        </p:spPr>
      </p:pic>
      <p:pic>
        <p:nvPicPr>
          <p:cNvPr id="9" name="Picture 8"/>
          <p:cNvPicPr>
            <a:picLocks noChangeAspect="1"/>
          </p:cNvPicPr>
          <p:nvPr/>
        </p:nvPicPr>
        <p:blipFill>
          <a:blip r:embed="rId2"/>
          <a:stretch>
            <a:fillRect/>
          </a:stretch>
        </p:blipFill>
        <p:spPr>
          <a:xfrm>
            <a:off x="773143" y="3035421"/>
            <a:ext cx="266700" cy="266700"/>
          </a:xfrm>
          <a:prstGeom prst="rect">
            <a:avLst/>
          </a:prstGeom>
        </p:spPr>
      </p:pic>
      <p:pic>
        <p:nvPicPr>
          <p:cNvPr id="10" name="Picture 9"/>
          <p:cNvPicPr>
            <a:picLocks noChangeAspect="1"/>
          </p:cNvPicPr>
          <p:nvPr/>
        </p:nvPicPr>
        <p:blipFill>
          <a:blip r:embed="rId2"/>
          <a:stretch>
            <a:fillRect/>
          </a:stretch>
        </p:blipFill>
        <p:spPr>
          <a:xfrm>
            <a:off x="773143" y="3451803"/>
            <a:ext cx="266700" cy="266700"/>
          </a:xfrm>
          <a:prstGeom prst="rect">
            <a:avLst/>
          </a:prstGeom>
        </p:spPr>
      </p:pic>
      <p:pic>
        <p:nvPicPr>
          <p:cNvPr id="14" name="Picture 13"/>
          <p:cNvPicPr>
            <a:picLocks noChangeAspect="1"/>
          </p:cNvPicPr>
          <p:nvPr/>
        </p:nvPicPr>
        <p:blipFill>
          <a:blip r:embed="rId2"/>
          <a:stretch>
            <a:fillRect/>
          </a:stretch>
        </p:blipFill>
        <p:spPr>
          <a:xfrm>
            <a:off x="773143" y="3894797"/>
            <a:ext cx="266700" cy="266700"/>
          </a:xfrm>
          <a:prstGeom prst="rect">
            <a:avLst/>
          </a:prstGeom>
        </p:spPr>
      </p:pic>
    </p:spTree>
    <p:extLst>
      <p:ext uri="{BB962C8B-B14F-4D97-AF65-F5344CB8AC3E}">
        <p14:creationId xmlns:p14="http://schemas.microsoft.com/office/powerpoint/2010/main" val="670848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608043" y="823634"/>
            <a:ext cx="6156103"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Existing Policy Review</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1293842" y="2093265"/>
            <a:ext cx="10758652" cy="3323987"/>
          </a:xfrm>
          <a:prstGeom prst="rect">
            <a:avLst/>
          </a:prstGeom>
          <a:noFill/>
        </p:spPr>
        <p:txBody>
          <a:bodyPr wrap="square" numCol="1" spcCol="914400" rtlCol="0">
            <a:spAutoFit/>
          </a:bodyPr>
          <a:lstStyle/>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Existing </a:t>
            </a:r>
            <a:r>
              <a:rPr lang="en-US" sz="2000" dirty="0">
                <a:solidFill>
                  <a:schemeClr val="tx1">
                    <a:lumMod val="50000"/>
                    <a:lumOff val="50000"/>
                  </a:schemeClr>
                </a:solidFill>
                <a:latin typeface="Helvetica Light" charset="0"/>
                <a:ea typeface="Helvetica Light" charset="0"/>
                <a:cs typeface="Helvetica Light" charset="0"/>
              </a:rPr>
              <a:t>Universal Life, Whole Life or Term </a:t>
            </a:r>
            <a:r>
              <a:rPr lang="en-US" sz="2000" dirty="0" smtClean="0">
                <a:solidFill>
                  <a:schemeClr val="tx1">
                    <a:lumMod val="50000"/>
                    <a:lumOff val="50000"/>
                  </a:schemeClr>
                </a:solidFill>
                <a:latin typeface="Helvetica Light" charset="0"/>
                <a:ea typeface="Helvetica Light" charset="0"/>
                <a:cs typeface="Helvetica Light" charset="0"/>
              </a:rPr>
              <a:t>policies with </a:t>
            </a:r>
            <a:endParaRPr lang="en-US" sz="2000" dirty="0">
              <a:solidFill>
                <a:schemeClr val="tx1">
                  <a:lumMod val="50000"/>
                  <a:lumOff val="50000"/>
                </a:schemeClr>
              </a:solidFill>
              <a:latin typeface="Helvetica Light" charset="0"/>
              <a:ea typeface="Helvetica Light" charset="0"/>
              <a:cs typeface="Helvetica Light" charset="0"/>
            </a:endParaRPr>
          </a:p>
          <a:p>
            <a:pPr marL="800100" lvl="1" indent="-342900">
              <a:lnSpc>
                <a:spcPct val="150000"/>
              </a:lnSpc>
              <a:buFont typeface="Courier New" panose="02070309020205020404" pitchFamily="49" charset="0"/>
              <a:buChar char="o"/>
            </a:pPr>
            <a:r>
              <a:rPr lang="en-US" sz="2000" dirty="0">
                <a:solidFill>
                  <a:schemeClr val="tx1">
                    <a:lumMod val="50000"/>
                    <a:lumOff val="50000"/>
                  </a:schemeClr>
                </a:solidFill>
                <a:latin typeface="Helvetica Light" charset="0"/>
                <a:ea typeface="Helvetica Light" charset="0"/>
                <a:cs typeface="Helvetica Light" charset="0"/>
              </a:rPr>
              <a:t>Adequate coverage</a:t>
            </a:r>
          </a:p>
          <a:p>
            <a:pPr marL="800100" lvl="1" indent="-342900">
              <a:lnSpc>
                <a:spcPct val="150000"/>
              </a:lnSpc>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Face amounts </a:t>
            </a:r>
            <a:r>
              <a:rPr lang="en-US" sz="2000" dirty="0">
                <a:solidFill>
                  <a:schemeClr val="tx1">
                    <a:lumMod val="50000"/>
                    <a:lumOff val="50000"/>
                  </a:schemeClr>
                </a:solidFill>
                <a:latin typeface="Helvetica Light" charset="0"/>
                <a:ea typeface="Helvetica Light" charset="0"/>
                <a:cs typeface="Helvetica Light" charset="0"/>
              </a:rPr>
              <a:t>of $</a:t>
            </a:r>
            <a:r>
              <a:rPr lang="en-US" sz="2000" dirty="0" smtClean="0">
                <a:solidFill>
                  <a:schemeClr val="tx1">
                    <a:lumMod val="50000"/>
                    <a:lumOff val="50000"/>
                  </a:schemeClr>
                </a:solidFill>
                <a:latin typeface="Helvetica Light" charset="0"/>
                <a:ea typeface="Helvetica Light" charset="0"/>
                <a:cs typeface="Helvetica Light" charset="0"/>
              </a:rPr>
              <a:t>5,000+</a:t>
            </a:r>
            <a:endParaRPr lang="en-US" sz="2000" dirty="0">
              <a:solidFill>
                <a:schemeClr val="tx1">
                  <a:lumMod val="50000"/>
                  <a:lumOff val="50000"/>
                </a:schemeClr>
              </a:solidFill>
              <a:latin typeface="Helvetica Light" charset="0"/>
              <a:ea typeface="Helvetica Light" charset="0"/>
              <a:cs typeface="Helvetica Light" charset="0"/>
            </a:endParaRPr>
          </a:p>
          <a:p>
            <a:pPr marL="0" lvl="1">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Policy </a:t>
            </a:r>
            <a:r>
              <a:rPr lang="en-US" sz="2000" dirty="0">
                <a:solidFill>
                  <a:schemeClr val="tx1">
                    <a:lumMod val="50000"/>
                    <a:lumOff val="50000"/>
                  </a:schemeClr>
                </a:solidFill>
                <a:latin typeface="Helvetica Light" charset="0"/>
                <a:ea typeface="Helvetica Light" charset="0"/>
                <a:cs typeface="Helvetica Light" charset="0"/>
              </a:rPr>
              <a:t>owners aged 50+</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Policies at least four years old</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Premiums of $10,000+</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Policies with cash surrender values of $1,000+</a:t>
            </a:r>
            <a:endParaRPr lang="en-US" sz="2000" dirty="0">
              <a:solidFill>
                <a:schemeClr val="tx1">
                  <a:lumMod val="50000"/>
                  <a:lumOff val="50000"/>
                </a:schemeClr>
              </a:solidFill>
              <a:latin typeface="Helvetica Light" charset="0"/>
              <a:ea typeface="Helvetica Light" charset="0"/>
              <a:cs typeface="Helvetica Light" charset="0"/>
            </a:endParaRPr>
          </a:p>
        </p:txBody>
      </p:sp>
      <p:sp>
        <p:nvSpPr>
          <p:cNvPr id="13" name="TextBox 12"/>
          <p:cNvSpPr txBox="1"/>
          <p:nvPr/>
        </p:nvSpPr>
        <p:spPr>
          <a:xfrm>
            <a:off x="608042" y="1593075"/>
            <a:ext cx="6156103" cy="461665"/>
          </a:xfrm>
          <a:prstGeom prst="rect">
            <a:avLst/>
          </a:prstGeom>
          <a:noFill/>
        </p:spPr>
        <p:txBody>
          <a:bodyPr wrap="square" rtlCol="0">
            <a:spAutoFit/>
          </a:bodyPr>
          <a:lstStyle/>
          <a:p>
            <a:r>
              <a:rPr lang="en-US" sz="2400" dirty="0" smtClean="0">
                <a:solidFill>
                  <a:schemeClr val="accent2"/>
                </a:solidFill>
                <a:latin typeface="Helvetica Light" charset="0"/>
                <a:ea typeface="Helvetica Light" charset="0"/>
                <a:cs typeface="Helvetica Light" charset="0"/>
              </a:rPr>
              <a:t>What to Look For</a:t>
            </a:r>
            <a:endParaRPr lang="en-US" sz="2400" dirty="0">
              <a:solidFill>
                <a:schemeClr val="accent2"/>
              </a:solidFill>
              <a:latin typeface="Helvetica Light" charset="0"/>
              <a:ea typeface="Helvetica Light" charset="0"/>
              <a:cs typeface="Helvetica Light" charset="0"/>
            </a:endParaRPr>
          </a:p>
        </p:txBody>
      </p:sp>
      <p:pic>
        <p:nvPicPr>
          <p:cNvPr id="8" name="Picture 7"/>
          <p:cNvPicPr>
            <a:picLocks noChangeAspect="1"/>
          </p:cNvPicPr>
          <p:nvPr/>
        </p:nvPicPr>
        <p:blipFill>
          <a:blip r:embed="rId2"/>
          <a:stretch>
            <a:fillRect/>
          </a:stretch>
        </p:blipFill>
        <p:spPr>
          <a:xfrm>
            <a:off x="887442" y="2259745"/>
            <a:ext cx="266700" cy="266700"/>
          </a:xfrm>
          <a:prstGeom prst="rect">
            <a:avLst/>
          </a:prstGeom>
        </p:spPr>
      </p:pic>
      <p:pic>
        <p:nvPicPr>
          <p:cNvPr id="9" name="Picture 8"/>
          <p:cNvPicPr>
            <a:picLocks noChangeAspect="1"/>
          </p:cNvPicPr>
          <p:nvPr/>
        </p:nvPicPr>
        <p:blipFill>
          <a:blip r:embed="rId2"/>
          <a:stretch>
            <a:fillRect/>
          </a:stretch>
        </p:blipFill>
        <p:spPr>
          <a:xfrm>
            <a:off x="887442" y="3621909"/>
            <a:ext cx="266700" cy="266700"/>
          </a:xfrm>
          <a:prstGeom prst="rect">
            <a:avLst/>
          </a:prstGeom>
        </p:spPr>
      </p:pic>
      <p:pic>
        <p:nvPicPr>
          <p:cNvPr id="10" name="Picture 9"/>
          <p:cNvPicPr>
            <a:picLocks noChangeAspect="1"/>
          </p:cNvPicPr>
          <p:nvPr/>
        </p:nvPicPr>
        <p:blipFill>
          <a:blip r:embed="rId2"/>
          <a:stretch>
            <a:fillRect/>
          </a:stretch>
        </p:blipFill>
        <p:spPr>
          <a:xfrm>
            <a:off x="887442" y="4092759"/>
            <a:ext cx="266700" cy="266700"/>
          </a:xfrm>
          <a:prstGeom prst="rect">
            <a:avLst/>
          </a:prstGeom>
        </p:spPr>
      </p:pic>
      <p:pic>
        <p:nvPicPr>
          <p:cNvPr id="14" name="Picture 13"/>
          <p:cNvPicPr>
            <a:picLocks noChangeAspect="1"/>
          </p:cNvPicPr>
          <p:nvPr/>
        </p:nvPicPr>
        <p:blipFill>
          <a:blip r:embed="rId2"/>
          <a:stretch>
            <a:fillRect/>
          </a:stretch>
        </p:blipFill>
        <p:spPr>
          <a:xfrm>
            <a:off x="887442" y="4538209"/>
            <a:ext cx="266700" cy="266700"/>
          </a:xfrm>
          <a:prstGeom prst="rect">
            <a:avLst/>
          </a:prstGeom>
        </p:spPr>
      </p:pic>
      <p:pic>
        <p:nvPicPr>
          <p:cNvPr id="18" name="Picture 17"/>
          <p:cNvPicPr>
            <a:picLocks noChangeAspect="1"/>
          </p:cNvPicPr>
          <p:nvPr/>
        </p:nvPicPr>
        <p:blipFill>
          <a:blip r:embed="rId2"/>
          <a:stretch>
            <a:fillRect/>
          </a:stretch>
        </p:blipFill>
        <p:spPr>
          <a:xfrm>
            <a:off x="887442" y="4996359"/>
            <a:ext cx="266700" cy="266700"/>
          </a:xfrm>
          <a:prstGeom prst="rect">
            <a:avLst/>
          </a:prstGeom>
        </p:spPr>
      </p:pic>
    </p:spTree>
    <p:extLst>
      <p:ext uri="{BB962C8B-B14F-4D97-AF65-F5344CB8AC3E}">
        <p14:creationId xmlns:p14="http://schemas.microsoft.com/office/powerpoint/2010/main" val="940997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722343" y="1013175"/>
            <a:ext cx="6973857"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Existing Policy Review</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1217643" y="2268570"/>
            <a:ext cx="10758652" cy="4247317"/>
          </a:xfrm>
          <a:prstGeom prst="rect">
            <a:avLst/>
          </a:prstGeom>
          <a:noFill/>
        </p:spPr>
        <p:txBody>
          <a:bodyPr wrap="square" numCol="1" spcCol="914400" rtlCol="0">
            <a:spAutoFit/>
          </a:bodyPr>
          <a:lstStyle/>
          <a:p>
            <a:pPr marL="0" lvl="1">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Owner understands exactly what they have &amp; agent learns why</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Uncover opportunities for improvement in premium payments and/or coverage</a:t>
            </a:r>
          </a:p>
          <a:p>
            <a:pPr marL="800100" lvl="1" indent="-342900">
              <a:lnSpc>
                <a:spcPct val="150000"/>
              </a:lnSpc>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Interest rates are at historical lows</a:t>
            </a:r>
          </a:p>
          <a:p>
            <a:pPr marL="800100" lvl="1" indent="-342900">
              <a:lnSpc>
                <a:spcPct val="150000"/>
              </a:lnSpc>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Underwriting has changed with medical advance</a:t>
            </a:r>
          </a:p>
          <a:p>
            <a:pPr marL="800100" lvl="1" indent="-342900">
              <a:lnSpc>
                <a:spcPct val="150000"/>
              </a:lnSpc>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Life insurance policies may not perform to the standard originally illustrated</a:t>
            </a:r>
          </a:p>
          <a:p>
            <a:pPr marL="0" lvl="2">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Review ownership and </a:t>
            </a:r>
            <a:r>
              <a:rPr lang="en-US" sz="2000" dirty="0">
                <a:solidFill>
                  <a:schemeClr val="tx1">
                    <a:lumMod val="50000"/>
                    <a:lumOff val="50000"/>
                  </a:schemeClr>
                </a:solidFill>
                <a:latin typeface="Helvetica Light" charset="0"/>
                <a:ea typeface="Helvetica Light" charset="0"/>
                <a:cs typeface="Helvetica Light" charset="0"/>
              </a:rPr>
              <a:t>beneficiary </a:t>
            </a:r>
            <a:r>
              <a:rPr lang="en-US" sz="2000" dirty="0" smtClean="0">
                <a:solidFill>
                  <a:schemeClr val="tx1">
                    <a:lumMod val="50000"/>
                    <a:lumOff val="50000"/>
                  </a:schemeClr>
                </a:solidFill>
                <a:latin typeface="Helvetica Light" charset="0"/>
                <a:ea typeface="Helvetica Light" charset="0"/>
                <a:cs typeface="Helvetica Light" charset="0"/>
              </a:rPr>
              <a:t>structure</a:t>
            </a:r>
          </a:p>
          <a:p>
            <a:pPr marL="800100" lvl="3" indent="-342900">
              <a:lnSpc>
                <a:spcPct val="150000"/>
              </a:lnSpc>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With </a:t>
            </a:r>
            <a:r>
              <a:rPr lang="en-US" sz="2000" dirty="0">
                <a:solidFill>
                  <a:schemeClr val="tx1">
                    <a:lumMod val="50000"/>
                    <a:lumOff val="50000"/>
                  </a:schemeClr>
                </a:solidFill>
                <a:latin typeface="Helvetica Light" charset="0"/>
                <a:ea typeface="Helvetica Light" charset="0"/>
                <a:cs typeface="Helvetica Light" charset="0"/>
              </a:rPr>
              <a:t>longer life expectancy, </a:t>
            </a:r>
            <a:r>
              <a:rPr lang="en-US" sz="2000" dirty="0" smtClean="0">
                <a:solidFill>
                  <a:schemeClr val="tx1">
                    <a:lumMod val="50000"/>
                    <a:lumOff val="50000"/>
                  </a:schemeClr>
                </a:solidFill>
                <a:latin typeface="Helvetica Light" charset="0"/>
                <a:ea typeface="Helvetica Light" charset="0"/>
                <a:cs typeface="Helvetica Light" charset="0"/>
              </a:rPr>
              <a:t>policies may have become outdated</a:t>
            </a:r>
            <a:endParaRPr lang="en-US" sz="2000" dirty="0">
              <a:solidFill>
                <a:schemeClr val="tx1">
                  <a:lumMod val="50000"/>
                  <a:lumOff val="50000"/>
                </a:schemeClr>
              </a:solidFill>
              <a:latin typeface="Helvetica Light" charset="0"/>
              <a:ea typeface="Helvetica Light" charset="0"/>
              <a:cs typeface="Helvetica Light" charset="0"/>
            </a:endParaRPr>
          </a:p>
          <a:p>
            <a:pPr marL="800100" lvl="1" indent="-342900">
              <a:lnSpc>
                <a:spcPct val="150000"/>
              </a:lnSpc>
              <a:buFont typeface="Courier New" panose="02070309020205020404" pitchFamily="49" charset="0"/>
              <a:buChar char="o"/>
            </a:pPr>
            <a:r>
              <a:rPr lang="en-US" sz="2000" dirty="0">
                <a:solidFill>
                  <a:schemeClr val="tx1">
                    <a:lumMod val="50000"/>
                    <a:lumOff val="50000"/>
                  </a:schemeClr>
                </a:solidFill>
                <a:latin typeface="Helvetica Light" charset="0"/>
                <a:ea typeface="Helvetica Light" charset="0"/>
                <a:cs typeface="Helvetica Light" charset="0"/>
              </a:rPr>
              <a:t>Premiums may be paid-up</a:t>
            </a:r>
          </a:p>
          <a:p>
            <a:pPr marL="800100" lvl="1" indent="-342900">
              <a:lnSpc>
                <a:spcPct val="150000"/>
              </a:lnSpc>
              <a:buFont typeface="Courier New" panose="02070309020205020404" pitchFamily="49" charset="0"/>
              <a:buChar char="o"/>
            </a:pPr>
            <a:r>
              <a:rPr lang="en-US" sz="2000" dirty="0">
                <a:solidFill>
                  <a:schemeClr val="tx1">
                    <a:lumMod val="50000"/>
                    <a:lumOff val="50000"/>
                  </a:schemeClr>
                </a:solidFill>
                <a:latin typeface="Helvetica Light" charset="0"/>
                <a:ea typeface="Helvetica Light" charset="0"/>
                <a:cs typeface="Helvetica Light" charset="0"/>
              </a:rPr>
              <a:t>Policies may be set to expire or </a:t>
            </a:r>
            <a:r>
              <a:rPr lang="en-US" sz="2000" dirty="0" smtClean="0">
                <a:solidFill>
                  <a:schemeClr val="tx1">
                    <a:lumMod val="50000"/>
                    <a:lumOff val="50000"/>
                  </a:schemeClr>
                </a:solidFill>
                <a:latin typeface="Helvetica Light" charset="0"/>
                <a:ea typeface="Helvetica Light" charset="0"/>
                <a:cs typeface="Helvetica Light" charset="0"/>
              </a:rPr>
              <a:t>terminate</a:t>
            </a:r>
            <a:endParaRPr lang="en-US" sz="2000" dirty="0">
              <a:solidFill>
                <a:schemeClr val="tx1">
                  <a:lumMod val="50000"/>
                  <a:lumOff val="50000"/>
                </a:schemeClr>
              </a:solidFill>
              <a:latin typeface="Helvetica Light" charset="0"/>
              <a:ea typeface="Helvetica Light" charset="0"/>
              <a:cs typeface="Helvetica Light" charset="0"/>
            </a:endParaRPr>
          </a:p>
        </p:txBody>
      </p:sp>
      <p:sp>
        <p:nvSpPr>
          <p:cNvPr id="13" name="TextBox 12"/>
          <p:cNvSpPr txBox="1"/>
          <p:nvPr/>
        </p:nvSpPr>
        <p:spPr>
          <a:xfrm>
            <a:off x="722343" y="1801384"/>
            <a:ext cx="6156103" cy="461665"/>
          </a:xfrm>
          <a:prstGeom prst="rect">
            <a:avLst/>
          </a:prstGeom>
          <a:noFill/>
        </p:spPr>
        <p:txBody>
          <a:bodyPr wrap="square" rtlCol="0">
            <a:spAutoFit/>
          </a:bodyPr>
          <a:lstStyle/>
          <a:p>
            <a:r>
              <a:rPr lang="en-US" sz="2400" dirty="0" smtClean="0">
                <a:solidFill>
                  <a:schemeClr val="accent2"/>
                </a:solidFill>
                <a:latin typeface="Helvetica Light" charset="0"/>
                <a:ea typeface="Helvetica Light" charset="0"/>
                <a:cs typeface="Helvetica Light" charset="0"/>
              </a:rPr>
              <a:t>Objective of Review</a:t>
            </a:r>
            <a:endParaRPr lang="en-US" sz="2400" dirty="0">
              <a:solidFill>
                <a:schemeClr val="accent2"/>
              </a:solidFill>
              <a:latin typeface="Helvetica Light" charset="0"/>
              <a:ea typeface="Helvetica Light" charset="0"/>
              <a:cs typeface="Helvetica Light" charset="0"/>
            </a:endParaRPr>
          </a:p>
        </p:txBody>
      </p:sp>
      <p:pic>
        <p:nvPicPr>
          <p:cNvPr id="8" name="Picture 7"/>
          <p:cNvPicPr>
            <a:picLocks noChangeAspect="1"/>
          </p:cNvPicPr>
          <p:nvPr/>
        </p:nvPicPr>
        <p:blipFill>
          <a:blip r:embed="rId2"/>
          <a:stretch>
            <a:fillRect/>
          </a:stretch>
        </p:blipFill>
        <p:spPr>
          <a:xfrm>
            <a:off x="862043" y="2444203"/>
            <a:ext cx="266700" cy="266700"/>
          </a:xfrm>
          <a:prstGeom prst="rect">
            <a:avLst/>
          </a:prstGeom>
        </p:spPr>
      </p:pic>
      <p:pic>
        <p:nvPicPr>
          <p:cNvPr id="9" name="Picture 8"/>
          <p:cNvPicPr>
            <a:picLocks noChangeAspect="1"/>
          </p:cNvPicPr>
          <p:nvPr/>
        </p:nvPicPr>
        <p:blipFill>
          <a:blip r:embed="rId2"/>
          <a:stretch>
            <a:fillRect/>
          </a:stretch>
        </p:blipFill>
        <p:spPr>
          <a:xfrm>
            <a:off x="862043" y="2892057"/>
            <a:ext cx="266700" cy="266700"/>
          </a:xfrm>
          <a:prstGeom prst="rect">
            <a:avLst/>
          </a:prstGeom>
        </p:spPr>
      </p:pic>
      <p:pic>
        <p:nvPicPr>
          <p:cNvPr id="10" name="Picture 9"/>
          <p:cNvPicPr>
            <a:picLocks noChangeAspect="1"/>
          </p:cNvPicPr>
          <p:nvPr/>
        </p:nvPicPr>
        <p:blipFill>
          <a:blip r:embed="rId2"/>
          <a:stretch>
            <a:fillRect/>
          </a:stretch>
        </p:blipFill>
        <p:spPr>
          <a:xfrm>
            <a:off x="862043" y="4729372"/>
            <a:ext cx="266700" cy="266700"/>
          </a:xfrm>
          <a:prstGeom prst="rect">
            <a:avLst/>
          </a:prstGeom>
        </p:spPr>
      </p:pic>
    </p:spTree>
    <p:extLst>
      <p:ext uri="{BB962C8B-B14F-4D97-AF65-F5344CB8AC3E}">
        <p14:creationId xmlns:p14="http://schemas.microsoft.com/office/powerpoint/2010/main" val="9545570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1141443" y="2364573"/>
            <a:ext cx="10758652" cy="3323987"/>
          </a:xfrm>
          <a:prstGeom prst="rect">
            <a:avLst/>
          </a:prstGeom>
          <a:noFill/>
        </p:spPr>
        <p:txBody>
          <a:bodyPr wrap="square" numCol="1" spcCol="914400" rtlCol="0">
            <a:spAutoFit/>
          </a:bodyPr>
          <a:lstStyle/>
          <a:p>
            <a:pPr marL="0" lvl="1">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Lower Monthly Payment</a:t>
            </a:r>
          </a:p>
          <a:p>
            <a:pPr marL="800100" lvl="2" indent="-342900">
              <a:lnSpc>
                <a:spcPct val="150000"/>
              </a:lnSpc>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“Refinance” to maintain/enhance current benefits &amp; decrease payment</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Insure That Coverage Outlives Policy Owner</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Increased Benefits</a:t>
            </a:r>
          </a:p>
          <a:p>
            <a:pPr>
              <a:lnSpc>
                <a:spcPct val="150000"/>
              </a:lnSpc>
            </a:pPr>
            <a:r>
              <a:rPr lang="en-US" sz="2000" dirty="0" smtClean="0">
                <a:solidFill>
                  <a:schemeClr val="tx1">
                    <a:lumMod val="50000"/>
                    <a:lumOff val="50000"/>
                  </a:schemeClr>
                </a:solidFill>
                <a:latin typeface="Helvetica Light" charset="0"/>
                <a:ea typeface="Helvetica Light" charset="0"/>
                <a:cs typeface="Helvetica Light" charset="0"/>
              </a:rPr>
              <a:t>Peace of Mind</a:t>
            </a:r>
          </a:p>
          <a:p>
            <a:pPr marL="800100" lvl="1" indent="-342900">
              <a:lnSpc>
                <a:spcPct val="150000"/>
              </a:lnSpc>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Knowledge that the policy will be in place to meet its intended purpose(s)</a:t>
            </a:r>
          </a:p>
          <a:p>
            <a:pPr marL="800100" lvl="1" indent="-342900">
              <a:lnSpc>
                <a:spcPct val="150000"/>
              </a:lnSpc>
              <a:buFont typeface="Courier New" panose="02070309020205020404" pitchFamily="49" charset="0"/>
              <a:buChar char="o"/>
            </a:pPr>
            <a:r>
              <a:rPr lang="en-US" sz="2000" dirty="0" smtClean="0">
                <a:solidFill>
                  <a:schemeClr val="tx1">
                    <a:lumMod val="50000"/>
                    <a:lumOff val="50000"/>
                  </a:schemeClr>
                </a:solidFill>
                <a:latin typeface="Helvetica Light" charset="0"/>
                <a:ea typeface="Helvetica Light" charset="0"/>
                <a:cs typeface="Helvetica Light" charset="0"/>
              </a:rPr>
              <a:t>Ownership and beneficiary designations will be correct</a:t>
            </a:r>
          </a:p>
        </p:txBody>
      </p:sp>
      <p:sp>
        <p:nvSpPr>
          <p:cNvPr id="9" name="TextBox 8"/>
          <p:cNvSpPr txBox="1"/>
          <p:nvPr/>
        </p:nvSpPr>
        <p:spPr>
          <a:xfrm>
            <a:off x="722343" y="1013175"/>
            <a:ext cx="6973857"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Existing Policy Review</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0" name="TextBox 9"/>
          <p:cNvSpPr txBox="1"/>
          <p:nvPr/>
        </p:nvSpPr>
        <p:spPr>
          <a:xfrm>
            <a:off x="722343" y="1782616"/>
            <a:ext cx="6156103" cy="461665"/>
          </a:xfrm>
          <a:prstGeom prst="rect">
            <a:avLst/>
          </a:prstGeom>
          <a:noFill/>
        </p:spPr>
        <p:txBody>
          <a:bodyPr wrap="square" rtlCol="0">
            <a:spAutoFit/>
          </a:bodyPr>
          <a:lstStyle/>
          <a:p>
            <a:r>
              <a:rPr lang="en-US" sz="2400" dirty="0" smtClean="0">
                <a:solidFill>
                  <a:schemeClr val="accent2"/>
                </a:solidFill>
                <a:latin typeface="Helvetica Light" charset="0"/>
                <a:ea typeface="Helvetica Light" charset="0"/>
                <a:cs typeface="Helvetica Light" charset="0"/>
              </a:rPr>
              <a:t>Benefits </a:t>
            </a:r>
            <a:r>
              <a:rPr lang="en-US" sz="2400" dirty="0" smtClean="0">
                <a:solidFill>
                  <a:schemeClr val="accent2"/>
                </a:solidFill>
                <a:latin typeface="Helvetica Light" charset="0"/>
                <a:ea typeface="Helvetica Light" charset="0"/>
                <a:cs typeface="Helvetica Light" charset="0"/>
              </a:rPr>
              <a:t>of Review</a:t>
            </a:r>
            <a:endParaRPr lang="en-US" sz="2400" dirty="0">
              <a:solidFill>
                <a:schemeClr val="accent2"/>
              </a:solidFill>
              <a:latin typeface="Helvetica Light" charset="0"/>
              <a:ea typeface="Helvetica Light" charset="0"/>
              <a:cs typeface="Helvetica Light" charset="0"/>
            </a:endParaRPr>
          </a:p>
        </p:txBody>
      </p:sp>
      <p:pic>
        <p:nvPicPr>
          <p:cNvPr id="12" name="Picture 11"/>
          <p:cNvPicPr>
            <a:picLocks noChangeAspect="1"/>
          </p:cNvPicPr>
          <p:nvPr/>
        </p:nvPicPr>
        <p:blipFill>
          <a:blip r:embed="rId2"/>
          <a:stretch>
            <a:fillRect/>
          </a:stretch>
        </p:blipFill>
        <p:spPr>
          <a:xfrm>
            <a:off x="760443" y="2526657"/>
            <a:ext cx="266700" cy="266700"/>
          </a:xfrm>
          <a:prstGeom prst="rect">
            <a:avLst/>
          </a:prstGeom>
        </p:spPr>
      </p:pic>
      <p:pic>
        <p:nvPicPr>
          <p:cNvPr id="14" name="Picture 13"/>
          <p:cNvPicPr>
            <a:picLocks noChangeAspect="1"/>
          </p:cNvPicPr>
          <p:nvPr/>
        </p:nvPicPr>
        <p:blipFill>
          <a:blip r:embed="rId2"/>
          <a:stretch>
            <a:fillRect/>
          </a:stretch>
        </p:blipFill>
        <p:spPr>
          <a:xfrm>
            <a:off x="760443" y="3429936"/>
            <a:ext cx="266700" cy="266700"/>
          </a:xfrm>
          <a:prstGeom prst="rect">
            <a:avLst/>
          </a:prstGeom>
        </p:spPr>
      </p:pic>
      <p:pic>
        <p:nvPicPr>
          <p:cNvPr id="18" name="Picture 17"/>
          <p:cNvPicPr>
            <a:picLocks noChangeAspect="1"/>
          </p:cNvPicPr>
          <p:nvPr/>
        </p:nvPicPr>
        <p:blipFill>
          <a:blip r:embed="rId2"/>
          <a:stretch>
            <a:fillRect/>
          </a:stretch>
        </p:blipFill>
        <p:spPr>
          <a:xfrm>
            <a:off x="760443" y="3893216"/>
            <a:ext cx="266700" cy="266700"/>
          </a:xfrm>
          <a:prstGeom prst="rect">
            <a:avLst/>
          </a:prstGeom>
        </p:spPr>
      </p:pic>
      <p:pic>
        <p:nvPicPr>
          <p:cNvPr id="19" name="Picture 18"/>
          <p:cNvPicPr>
            <a:picLocks noChangeAspect="1"/>
          </p:cNvPicPr>
          <p:nvPr/>
        </p:nvPicPr>
        <p:blipFill>
          <a:blip r:embed="rId2"/>
          <a:stretch>
            <a:fillRect/>
          </a:stretch>
        </p:blipFill>
        <p:spPr>
          <a:xfrm>
            <a:off x="760443" y="4353008"/>
            <a:ext cx="266700" cy="266700"/>
          </a:xfrm>
          <a:prstGeom prst="rect">
            <a:avLst/>
          </a:prstGeom>
        </p:spPr>
      </p:pic>
    </p:spTree>
    <p:extLst>
      <p:ext uri="{BB962C8B-B14F-4D97-AF65-F5344CB8AC3E}">
        <p14:creationId xmlns:p14="http://schemas.microsoft.com/office/powerpoint/2010/main" val="34983117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722343" y="2402673"/>
            <a:ext cx="10758652" cy="2862322"/>
          </a:xfrm>
          <a:prstGeom prst="rect">
            <a:avLst/>
          </a:prstGeom>
          <a:noFill/>
        </p:spPr>
        <p:txBody>
          <a:bodyPr wrap="square" numCol="1" spcCol="914400" rtlCol="0">
            <a:spAutoFit/>
          </a:bodyPr>
          <a:lstStyle/>
          <a:p>
            <a:pPr lvl="1" indent="-457200">
              <a:lnSpc>
                <a:spcPct val="150000"/>
              </a:lnSpc>
              <a:buFont typeface="+mj-lt"/>
              <a:buAutoNum type="arabicPeriod"/>
            </a:pPr>
            <a:r>
              <a:rPr lang="en-US" sz="2000" dirty="0" smtClean="0">
                <a:solidFill>
                  <a:schemeClr val="tx1">
                    <a:lumMod val="50000"/>
                    <a:lumOff val="50000"/>
                  </a:schemeClr>
                </a:solidFill>
                <a:latin typeface="Helvetica Light" charset="0"/>
                <a:ea typeface="Helvetica Light" charset="0"/>
                <a:cs typeface="Helvetica Light" charset="0"/>
              </a:rPr>
              <a:t>Collect a copy or snapshot of the most recent statement, if available</a:t>
            </a:r>
            <a:endParaRPr lang="en-US" sz="2000" dirty="0">
              <a:solidFill>
                <a:schemeClr val="tx1">
                  <a:lumMod val="50000"/>
                  <a:lumOff val="50000"/>
                </a:schemeClr>
              </a:solidFill>
              <a:latin typeface="Helvetica Light" charset="0"/>
              <a:ea typeface="Helvetica Light" charset="0"/>
              <a:cs typeface="Helvetica Light" charset="0"/>
            </a:endParaRPr>
          </a:p>
          <a:p>
            <a:pPr lvl="1" indent="-457200">
              <a:lnSpc>
                <a:spcPct val="150000"/>
              </a:lnSpc>
              <a:buFont typeface="+mj-lt"/>
              <a:buAutoNum type="arabicPeriod"/>
            </a:pPr>
            <a:r>
              <a:rPr lang="en-US" sz="2000" dirty="0">
                <a:solidFill>
                  <a:schemeClr val="tx1">
                    <a:lumMod val="50000"/>
                    <a:lumOff val="50000"/>
                  </a:schemeClr>
                </a:solidFill>
                <a:latin typeface="Helvetica Light" charset="0"/>
                <a:ea typeface="Helvetica Light" charset="0"/>
                <a:cs typeface="Helvetica Light" charset="0"/>
              </a:rPr>
              <a:t>Complete “Fact Finder” &amp; “Existing Coverage Analysis” forms</a:t>
            </a:r>
          </a:p>
          <a:p>
            <a:pPr lvl="1" indent="-457200">
              <a:lnSpc>
                <a:spcPct val="150000"/>
              </a:lnSpc>
              <a:buFont typeface="+mj-lt"/>
              <a:buAutoNum type="arabicPeriod"/>
            </a:pPr>
            <a:r>
              <a:rPr lang="en-US" sz="2000" dirty="0" smtClean="0">
                <a:solidFill>
                  <a:schemeClr val="tx1">
                    <a:lumMod val="50000"/>
                    <a:lumOff val="50000"/>
                  </a:schemeClr>
                </a:solidFill>
                <a:latin typeface="Helvetica Light" charset="0"/>
                <a:ea typeface="Helvetica Light" charset="0"/>
                <a:cs typeface="Helvetica Light" charset="0"/>
              </a:rPr>
              <a:t>Help client fill out, sign &amp; fax in “Authorization” form, if necessary</a:t>
            </a:r>
          </a:p>
          <a:p>
            <a:pPr lvl="1" indent="-457200">
              <a:lnSpc>
                <a:spcPct val="150000"/>
              </a:lnSpc>
              <a:buFont typeface="+mj-lt"/>
              <a:buAutoNum type="arabicPeriod"/>
            </a:pPr>
            <a:r>
              <a:rPr lang="en-US" sz="2000" dirty="0" smtClean="0">
                <a:solidFill>
                  <a:schemeClr val="tx1">
                    <a:lumMod val="50000"/>
                    <a:lumOff val="50000"/>
                  </a:schemeClr>
                </a:solidFill>
                <a:latin typeface="Helvetica Light" charset="0"/>
                <a:ea typeface="Helvetica Light" charset="0"/>
                <a:cs typeface="Helvetica Light" charset="0"/>
              </a:rPr>
              <a:t>Conclude appointment &amp; review/evaluate existing coverage with CHA team</a:t>
            </a:r>
          </a:p>
          <a:p>
            <a:pPr lvl="1" indent="-457200">
              <a:lnSpc>
                <a:spcPct val="150000"/>
              </a:lnSpc>
              <a:buFont typeface="+mj-lt"/>
              <a:buAutoNum type="arabicPeriod"/>
            </a:pPr>
            <a:r>
              <a:rPr lang="en-US" sz="2000" dirty="0" smtClean="0">
                <a:solidFill>
                  <a:schemeClr val="tx1">
                    <a:lumMod val="50000"/>
                    <a:lumOff val="50000"/>
                  </a:schemeClr>
                </a:solidFill>
                <a:latin typeface="Helvetica Light" charset="0"/>
                <a:ea typeface="Helvetica Light" charset="0"/>
                <a:cs typeface="Helvetica Light" charset="0"/>
              </a:rPr>
              <a:t>Set follow-up appointment with client to discuss recommendations </a:t>
            </a:r>
          </a:p>
          <a:p>
            <a:pPr lvl="1" indent="-457200">
              <a:lnSpc>
                <a:spcPct val="150000"/>
              </a:lnSpc>
              <a:buFont typeface="+mj-lt"/>
              <a:buAutoNum type="arabicPeriod"/>
            </a:pPr>
            <a:r>
              <a:rPr lang="en-US" sz="2000" dirty="0" smtClean="0">
                <a:solidFill>
                  <a:schemeClr val="tx1">
                    <a:lumMod val="50000"/>
                    <a:lumOff val="50000"/>
                  </a:schemeClr>
                </a:solidFill>
                <a:latin typeface="Helvetica Light" charset="0"/>
                <a:ea typeface="Helvetica Light" charset="0"/>
                <a:cs typeface="Helvetica Light" charset="0"/>
              </a:rPr>
              <a:t>Complete new application, 1035 exchange paperwork, state replacement forms, etc.</a:t>
            </a:r>
          </a:p>
        </p:txBody>
      </p:sp>
      <p:sp>
        <p:nvSpPr>
          <p:cNvPr id="9" name="TextBox 8"/>
          <p:cNvSpPr txBox="1"/>
          <p:nvPr/>
        </p:nvSpPr>
        <p:spPr>
          <a:xfrm>
            <a:off x="722343" y="1013175"/>
            <a:ext cx="6973857"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Existing Policy Review</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0" name="TextBox 9"/>
          <p:cNvSpPr txBox="1"/>
          <p:nvPr/>
        </p:nvSpPr>
        <p:spPr>
          <a:xfrm>
            <a:off x="722343" y="1782616"/>
            <a:ext cx="6156103" cy="461665"/>
          </a:xfrm>
          <a:prstGeom prst="rect">
            <a:avLst/>
          </a:prstGeom>
          <a:noFill/>
        </p:spPr>
        <p:txBody>
          <a:bodyPr wrap="square" rtlCol="0">
            <a:spAutoFit/>
          </a:bodyPr>
          <a:lstStyle/>
          <a:p>
            <a:r>
              <a:rPr lang="en-US" sz="2400" dirty="0" smtClean="0">
                <a:solidFill>
                  <a:schemeClr val="accent2"/>
                </a:solidFill>
                <a:latin typeface="Helvetica Light" charset="0"/>
                <a:ea typeface="Helvetica Light" charset="0"/>
                <a:cs typeface="Helvetica Light" charset="0"/>
              </a:rPr>
              <a:t>Six Easy Steps</a:t>
            </a:r>
            <a:endParaRPr lang="en-US" sz="2400" dirty="0">
              <a:solidFill>
                <a:schemeClr val="accent2"/>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31101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0" y="999927"/>
            <a:ext cx="12192000" cy="769441"/>
          </a:xfrm>
          <a:prstGeom prst="rect">
            <a:avLst/>
          </a:prstGeom>
          <a:noFill/>
        </p:spPr>
        <p:txBody>
          <a:bodyPr wrap="square" rtlCol="0">
            <a:spAutoFit/>
          </a:bodyPr>
          <a:lstStyle/>
          <a:p>
            <a:pPr algn="ctr"/>
            <a:r>
              <a:rPr lang="en-US" sz="4400" dirty="0" smtClean="0">
                <a:solidFill>
                  <a:schemeClr val="tx1">
                    <a:lumMod val="65000"/>
                    <a:lumOff val="35000"/>
                  </a:schemeClr>
                </a:solidFill>
                <a:latin typeface="Helvetica Light" charset="0"/>
                <a:ea typeface="Helvetica Light" charset="0"/>
                <a:cs typeface="Helvetica Light" charset="0"/>
              </a:rPr>
              <a:t>Advantages You Have</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12" name="TextBox 11"/>
          <p:cNvSpPr txBox="1"/>
          <p:nvPr/>
        </p:nvSpPr>
        <p:spPr>
          <a:xfrm>
            <a:off x="3796416" y="1998721"/>
            <a:ext cx="4223730" cy="2862322"/>
          </a:xfrm>
          <a:prstGeom prst="rect">
            <a:avLst/>
          </a:prstGeom>
          <a:noFill/>
        </p:spPr>
        <p:txBody>
          <a:bodyPr wrap="square" numCol="1" spcCol="914400" rtlCol="0">
            <a:spAutoFit/>
          </a:bodyPr>
          <a:lstStyle/>
          <a:p>
            <a:pPr>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Existing Book of Business</a:t>
            </a:r>
          </a:p>
          <a:p>
            <a:pPr>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Client Retention</a:t>
            </a:r>
          </a:p>
          <a:p>
            <a:pPr>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Staying </a:t>
            </a:r>
            <a:r>
              <a:rPr lang="en-US" sz="2400" dirty="0">
                <a:solidFill>
                  <a:schemeClr val="tx1">
                    <a:lumMod val="50000"/>
                    <a:lumOff val="50000"/>
                  </a:schemeClr>
                </a:solidFill>
                <a:latin typeface="Helvetica Light" charset="0"/>
                <a:ea typeface="Helvetica Light" charset="0"/>
                <a:cs typeface="Helvetica Light" charset="0"/>
              </a:rPr>
              <a:t>I</a:t>
            </a:r>
            <a:r>
              <a:rPr lang="en-US" sz="2400" dirty="0" smtClean="0">
                <a:solidFill>
                  <a:schemeClr val="tx1">
                    <a:lumMod val="50000"/>
                    <a:lumOff val="50000"/>
                  </a:schemeClr>
                </a:solidFill>
                <a:latin typeface="Helvetica Light" charset="0"/>
                <a:ea typeface="Helvetica Light" charset="0"/>
                <a:cs typeface="Helvetica Light" charset="0"/>
              </a:rPr>
              <a:t>n Touch</a:t>
            </a:r>
          </a:p>
          <a:p>
            <a:pPr>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Trust/Rapport</a:t>
            </a:r>
          </a:p>
          <a:p>
            <a:pPr>
              <a:lnSpc>
                <a:spcPct val="150000"/>
              </a:lnSpc>
            </a:pPr>
            <a:r>
              <a:rPr lang="en-US" sz="2400" dirty="0" smtClean="0">
                <a:solidFill>
                  <a:schemeClr val="tx1">
                    <a:lumMod val="50000"/>
                    <a:lumOff val="50000"/>
                  </a:schemeClr>
                </a:solidFill>
                <a:latin typeface="Helvetica Light" charset="0"/>
                <a:ea typeface="Helvetica Light" charset="0"/>
                <a:cs typeface="Helvetica Light" charset="0"/>
              </a:rPr>
              <a:t>Referrals</a:t>
            </a:r>
          </a:p>
        </p:txBody>
      </p:sp>
      <p:pic>
        <p:nvPicPr>
          <p:cNvPr id="8" name="Picture 7"/>
          <p:cNvPicPr>
            <a:picLocks noChangeAspect="1"/>
          </p:cNvPicPr>
          <p:nvPr/>
        </p:nvPicPr>
        <p:blipFill>
          <a:blip r:embed="rId2"/>
          <a:stretch>
            <a:fillRect/>
          </a:stretch>
        </p:blipFill>
        <p:spPr>
          <a:xfrm>
            <a:off x="3327180" y="2199523"/>
            <a:ext cx="266700" cy="266700"/>
          </a:xfrm>
          <a:prstGeom prst="rect">
            <a:avLst/>
          </a:prstGeom>
        </p:spPr>
      </p:pic>
      <p:pic>
        <p:nvPicPr>
          <p:cNvPr id="9" name="Picture 8"/>
          <p:cNvPicPr>
            <a:picLocks noChangeAspect="1"/>
          </p:cNvPicPr>
          <p:nvPr/>
        </p:nvPicPr>
        <p:blipFill>
          <a:blip r:embed="rId2"/>
          <a:stretch>
            <a:fillRect/>
          </a:stretch>
        </p:blipFill>
        <p:spPr>
          <a:xfrm>
            <a:off x="3327180" y="2761236"/>
            <a:ext cx="266700" cy="266700"/>
          </a:xfrm>
          <a:prstGeom prst="rect">
            <a:avLst/>
          </a:prstGeom>
        </p:spPr>
      </p:pic>
      <p:pic>
        <p:nvPicPr>
          <p:cNvPr id="10" name="Picture 9"/>
          <p:cNvPicPr>
            <a:picLocks noChangeAspect="1"/>
          </p:cNvPicPr>
          <p:nvPr/>
        </p:nvPicPr>
        <p:blipFill>
          <a:blip r:embed="rId2"/>
          <a:stretch>
            <a:fillRect/>
          </a:stretch>
        </p:blipFill>
        <p:spPr>
          <a:xfrm>
            <a:off x="3327180" y="3305417"/>
            <a:ext cx="266700" cy="266700"/>
          </a:xfrm>
          <a:prstGeom prst="rect">
            <a:avLst/>
          </a:prstGeom>
        </p:spPr>
      </p:pic>
      <p:pic>
        <p:nvPicPr>
          <p:cNvPr id="13" name="Picture 12"/>
          <p:cNvPicPr>
            <a:picLocks noChangeAspect="1"/>
          </p:cNvPicPr>
          <p:nvPr/>
        </p:nvPicPr>
        <p:blipFill>
          <a:blip r:embed="rId2"/>
          <a:stretch>
            <a:fillRect/>
          </a:stretch>
        </p:blipFill>
        <p:spPr>
          <a:xfrm>
            <a:off x="3327180" y="3849598"/>
            <a:ext cx="266700" cy="266700"/>
          </a:xfrm>
          <a:prstGeom prst="rect">
            <a:avLst/>
          </a:prstGeom>
        </p:spPr>
      </p:pic>
      <p:pic>
        <p:nvPicPr>
          <p:cNvPr id="14" name="Picture 13"/>
          <p:cNvPicPr>
            <a:picLocks noChangeAspect="1"/>
          </p:cNvPicPr>
          <p:nvPr/>
        </p:nvPicPr>
        <p:blipFill>
          <a:blip r:embed="rId2"/>
          <a:stretch>
            <a:fillRect/>
          </a:stretch>
        </p:blipFill>
        <p:spPr>
          <a:xfrm>
            <a:off x="3327180" y="4405811"/>
            <a:ext cx="266700" cy="266700"/>
          </a:xfrm>
          <a:prstGeom prst="rect">
            <a:avLst/>
          </a:prstGeom>
        </p:spPr>
      </p:pic>
    </p:spTree>
    <p:extLst>
      <p:ext uri="{BB962C8B-B14F-4D97-AF65-F5344CB8AC3E}">
        <p14:creationId xmlns:p14="http://schemas.microsoft.com/office/powerpoint/2010/main" val="4657903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340828" y="381145"/>
            <a:ext cx="6428272" cy="769441"/>
          </a:xfrm>
          <a:prstGeom prst="rect">
            <a:avLst/>
          </a:prstGeom>
          <a:noFill/>
        </p:spPr>
        <p:txBody>
          <a:bodyPr wrap="square" rtlCol="0">
            <a:spAutoFit/>
          </a:bodyPr>
          <a:lstStyle/>
          <a:p>
            <a:r>
              <a:rPr lang="en-US" sz="4400" dirty="0">
                <a:solidFill>
                  <a:schemeClr val="tx1">
                    <a:lumMod val="65000"/>
                    <a:lumOff val="35000"/>
                  </a:schemeClr>
                </a:solidFill>
                <a:latin typeface="Helvetica Light" charset="0"/>
                <a:ea typeface="Helvetica Light" charset="0"/>
                <a:cs typeface="Helvetica Light" charset="0"/>
              </a:rPr>
              <a:t>Existing Policy Review</a:t>
            </a:r>
          </a:p>
        </p:txBody>
      </p:sp>
      <p:pic>
        <p:nvPicPr>
          <p:cNvPr id="5" name="Picture 4"/>
          <p:cNvPicPr>
            <a:picLocks noChangeAspect="1"/>
          </p:cNvPicPr>
          <p:nvPr/>
        </p:nvPicPr>
        <p:blipFill>
          <a:blip r:embed="rId2"/>
          <a:stretch>
            <a:fillRect/>
          </a:stretch>
        </p:blipFill>
        <p:spPr>
          <a:xfrm>
            <a:off x="4181387" y="1407924"/>
            <a:ext cx="3833427" cy="4962525"/>
          </a:xfrm>
          <a:prstGeom prst="rect">
            <a:avLst/>
          </a:prstGeom>
          <a:effectLst>
            <a:outerShdw blurRad="50800" dist="38100" dir="5400000" algn="t" rotWithShape="0">
              <a:prstClr val="black">
                <a:alpha val="40000"/>
              </a:prstClr>
            </a:outerShdw>
          </a:effectLst>
        </p:spPr>
      </p:pic>
      <p:pic>
        <p:nvPicPr>
          <p:cNvPr id="6" name="Picture 5"/>
          <p:cNvPicPr>
            <a:picLocks noChangeAspect="1"/>
          </p:cNvPicPr>
          <p:nvPr/>
        </p:nvPicPr>
        <p:blipFill>
          <a:blip r:embed="rId3"/>
          <a:stretch>
            <a:fillRect/>
          </a:stretch>
        </p:blipFill>
        <p:spPr>
          <a:xfrm>
            <a:off x="185077" y="1407925"/>
            <a:ext cx="3837174" cy="4962525"/>
          </a:xfrm>
          <a:prstGeom prst="rect">
            <a:avLst/>
          </a:prstGeom>
          <a:effectLst>
            <a:outerShdw blurRad="50800" dist="38100" dir="5400000" algn="t" rotWithShape="0">
              <a:prstClr val="black">
                <a:alpha val="40000"/>
              </a:prstClr>
            </a:outerShdw>
          </a:effectLst>
        </p:spPr>
      </p:pic>
      <p:pic>
        <p:nvPicPr>
          <p:cNvPr id="7" name="Picture 6"/>
          <p:cNvPicPr>
            <a:picLocks noChangeAspect="1"/>
          </p:cNvPicPr>
          <p:nvPr/>
        </p:nvPicPr>
        <p:blipFill>
          <a:blip r:embed="rId4"/>
          <a:stretch>
            <a:fillRect/>
          </a:stretch>
        </p:blipFill>
        <p:spPr>
          <a:xfrm>
            <a:off x="8173950" y="1407923"/>
            <a:ext cx="3831685" cy="496252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87347475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7474449"/>
          </a:xfrm>
          <a:prstGeom prst="rect">
            <a:avLst/>
          </a:prstGeom>
          <a:solidFill>
            <a:srgbClr val="2A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014" y="6238158"/>
            <a:ext cx="3532738" cy="474547"/>
          </a:xfrm>
          <a:prstGeom prst="rect">
            <a:avLst/>
          </a:prstGeom>
        </p:spPr>
      </p:pic>
      <p:sp>
        <p:nvSpPr>
          <p:cNvPr id="12" name="TextBox 11"/>
          <p:cNvSpPr txBox="1"/>
          <p:nvPr/>
        </p:nvSpPr>
        <p:spPr>
          <a:xfrm>
            <a:off x="3124122" y="2623086"/>
            <a:ext cx="8142653" cy="646331"/>
          </a:xfrm>
          <a:prstGeom prst="rect">
            <a:avLst/>
          </a:prstGeom>
          <a:noFill/>
        </p:spPr>
        <p:txBody>
          <a:bodyPr wrap="square" rtlCol="0">
            <a:spAutoFit/>
          </a:bodyPr>
          <a:lstStyle/>
          <a:p>
            <a:r>
              <a:rPr lang="en-US" sz="3600" b="1" dirty="0" smtClean="0">
                <a:solidFill>
                  <a:schemeClr val="bg1"/>
                </a:solidFill>
                <a:latin typeface="Helvetica" charset="0"/>
                <a:ea typeface="Helvetica" charset="0"/>
                <a:cs typeface="Helvetica" charset="0"/>
              </a:rPr>
              <a:t>Quoting Final Expense</a:t>
            </a:r>
            <a:endParaRPr lang="en-US" sz="3600" b="1" dirty="0">
              <a:solidFill>
                <a:schemeClr val="bg1"/>
              </a:solidFill>
              <a:latin typeface="Helvetica" charset="0"/>
              <a:ea typeface="Helvetica" charset="0"/>
              <a:cs typeface="Helvetica"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3" y="2043113"/>
            <a:ext cx="2452609" cy="2452609"/>
          </a:xfrm>
          <a:prstGeom prst="rect">
            <a:avLst/>
          </a:prstGeom>
        </p:spPr>
      </p:pic>
      <p:cxnSp>
        <p:nvCxnSpPr>
          <p:cNvPr id="14" name="Straight Connector 13"/>
          <p:cNvCxnSpPr/>
          <p:nvPr/>
        </p:nvCxnSpPr>
        <p:spPr>
          <a:xfrm>
            <a:off x="2900363" y="3557588"/>
            <a:ext cx="86010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24122" y="2246353"/>
            <a:ext cx="4071326" cy="369332"/>
          </a:xfrm>
          <a:prstGeom prst="rect">
            <a:avLst/>
          </a:prstGeom>
          <a:noFill/>
        </p:spPr>
        <p:txBody>
          <a:bodyPr wrap="square" rtlCol="0">
            <a:spAutoFit/>
          </a:bodyPr>
          <a:lstStyle/>
          <a:p>
            <a:r>
              <a:rPr lang="en-US" dirty="0" smtClean="0">
                <a:solidFill>
                  <a:schemeClr val="bg1"/>
                </a:solidFill>
                <a:latin typeface="Helvetica" charset="0"/>
                <a:ea typeface="Helvetica" charset="0"/>
                <a:cs typeface="Helvetica" charset="0"/>
              </a:rPr>
              <a:t>LESSON</a:t>
            </a:r>
            <a:endParaRPr lang="en-US" dirty="0">
              <a:solidFill>
                <a:schemeClr val="bg1"/>
              </a:solidFill>
              <a:latin typeface="Helvetica" charset="0"/>
              <a:ea typeface="Helvetica" charset="0"/>
              <a:cs typeface="Helvetica" charset="0"/>
            </a:endParaRPr>
          </a:p>
        </p:txBody>
      </p:sp>
      <p:sp>
        <p:nvSpPr>
          <p:cNvPr id="16" name="TextBox 15"/>
          <p:cNvSpPr txBox="1"/>
          <p:nvPr/>
        </p:nvSpPr>
        <p:spPr>
          <a:xfrm>
            <a:off x="3190719" y="3782430"/>
            <a:ext cx="8142653" cy="523220"/>
          </a:xfrm>
          <a:prstGeom prst="rect">
            <a:avLst/>
          </a:prstGeom>
          <a:noFill/>
        </p:spPr>
        <p:txBody>
          <a:bodyPr wrap="square" rtlCol="0">
            <a:spAutoFit/>
          </a:bodyPr>
          <a:lstStyle/>
          <a:p>
            <a:r>
              <a:rPr lang="en-US" sz="2800" b="1" dirty="0" smtClean="0">
                <a:solidFill>
                  <a:schemeClr val="bg1"/>
                </a:solidFill>
                <a:latin typeface="Helvetica" charset="0"/>
                <a:ea typeface="Helvetica" charset="0"/>
                <a:cs typeface="Helvetica" charset="0"/>
              </a:rPr>
              <a:t>Senior Market Advisors University</a:t>
            </a:r>
            <a:endParaRPr lang="en-US" sz="2800" b="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235831539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9" name="TextBox 8"/>
          <p:cNvSpPr txBox="1"/>
          <p:nvPr/>
        </p:nvSpPr>
        <p:spPr>
          <a:xfrm>
            <a:off x="317500" y="646027"/>
            <a:ext cx="77077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CSG Quoting Tool</a:t>
            </a:r>
            <a:endParaRPr lang="en-US" sz="4400" dirty="0">
              <a:solidFill>
                <a:schemeClr val="tx1">
                  <a:lumMod val="65000"/>
                  <a:lumOff val="35000"/>
                </a:schemeClr>
              </a:solidFill>
              <a:latin typeface="Helvetica Light" charset="0"/>
              <a:ea typeface="Helvetica Light" charset="0"/>
              <a:cs typeface="Helvetica Light" charset="0"/>
            </a:endParaRPr>
          </a:p>
        </p:txBody>
      </p:sp>
      <p:pic>
        <p:nvPicPr>
          <p:cNvPr id="3" name="Picture 2"/>
          <p:cNvPicPr>
            <a:picLocks noChangeAspect="1"/>
          </p:cNvPicPr>
          <p:nvPr/>
        </p:nvPicPr>
        <p:blipFill>
          <a:blip r:embed="rId2"/>
          <a:stretch>
            <a:fillRect/>
          </a:stretch>
        </p:blipFill>
        <p:spPr>
          <a:xfrm>
            <a:off x="3680692" y="1682168"/>
            <a:ext cx="7443353" cy="4660478"/>
          </a:xfrm>
          <a:prstGeom prst="rect">
            <a:avLst/>
          </a:prstGeom>
          <a:ln>
            <a:solidFill>
              <a:srgbClr val="25AAE1"/>
            </a:solidFill>
          </a:ln>
        </p:spPr>
      </p:pic>
      <p:sp>
        <p:nvSpPr>
          <p:cNvPr id="11" name="Rounded Rectangular Callout 10"/>
          <p:cNvSpPr/>
          <p:nvPr/>
        </p:nvSpPr>
        <p:spPr>
          <a:xfrm>
            <a:off x="608303" y="3029554"/>
            <a:ext cx="2323873" cy="1729898"/>
          </a:xfrm>
          <a:prstGeom prst="wedgeRoundRectCallout">
            <a:avLst>
              <a:gd name="adj1" fmla="val 274331"/>
              <a:gd name="adj2" fmla="val -112397"/>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WeblySleek UI Light" panose="020B0502040204020203" pitchFamily="34" charset="0"/>
                <a:cs typeface="WeblySleek UI Light" panose="020B0502040204020203" pitchFamily="34" charset="0"/>
              </a:rPr>
              <a:t>Open lead view in CRM</a:t>
            </a:r>
          </a:p>
          <a:p>
            <a:pPr algn="ctr"/>
            <a:endParaRPr lang="en-US" b="1" dirty="0">
              <a:latin typeface="WeblySleek UI Light" panose="020B0502040204020203" pitchFamily="34" charset="0"/>
              <a:cs typeface="WeblySleek UI Light" panose="020B0502040204020203" pitchFamily="34" charset="0"/>
            </a:endParaRPr>
          </a:p>
          <a:p>
            <a:pPr algn="ctr"/>
            <a:r>
              <a:rPr lang="en-US" b="1" dirty="0" smtClean="0">
                <a:latin typeface="WeblySleek UI Light" panose="020B0502040204020203" pitchFamily="34" charset="0"/>
                <a:cs typeface="WeblySleek UI Light" panose="020B0502040204020203" pitchFamily="34" charset="0"/>
              </a:rPr>
              <a:t>Click “CSG”</a:t>
            </a:r>
          </a:p>
        </p:txBody>
      </p:sp>
    </p:spTree>
    <p:extLst>
      <p:ext uri="{BB962C8B-B14F-4D97-AF65-F5344CB8AC3E}">
        <p14:creationId xmlns:p14="http://schemas.microsoft.com/office/powerpoint/2010/main" val="278107222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341562" y="1700212"/>
            <a:ext cx="8220075" cy="3990975"/>
          </a:xfrm>
          <a:prstGeom prst="rect">
            <a:avLst/>
          </a:prstGeom>
          <a:ln>
            <a:solidFill>
              <a:srgbClr val="25AAE1"/>
            </a:solidFill>
          </a:ln>
        </p:spPr>
      </p:pic>
      <p:sp>
        <p:nvSpPr>
          <p:cNvPr id="11" name="Rounded Rectangular Callout 10"/>
          <p:cNvSpPr/>
          <p:nvPr/>
        </p:nvSpPr>
        <p:spPr>
          <a:xfrm>
            <a:off x="1532110" y="4372763"/>
            <a:ext cx="2633254" cy="1991596"/>
          </a:xfrm>
          <a:prstGeom prst="wedgeRoundRectCallout">
            <a:avLst>
              <a:gd name="adj1" fmla="val 248351"/>
              <a:gd name="adj2" fmla="val 7220"/>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WeblySleek UI Light" panose="020B0502040204020203" pitchFamily="34" charset="0"/>
                <a:cs typeface="WeblySleek UI Light" panose="020B0502040204020203" pitchFamily="34" charset="0"/>
              </a:rPr>
              <a:t>Choose “Run Quote“ for </a:t>
            </a:r>
            <a:r>
              <a:rPr lang="en-US" b="1" dirty="0" smtClean="0">
                <a:latin typeface="WeblySleek UI Light" panose="020B0502040204020203" pitchFamily="34" charset="0"/>
                <a:cs typeface="WeblySleek UI Light" panose="020B0502040204020203" pitchFamily="34" charset="0"/>
              </a:rPr>
              <a:t>Final Expense Life</a:t>
            </a:r>
          </a:p>
        </p:txBody>
      </p:sp>
      <p:sp>
        <p:nvSpPr>
          <p:cNvPr id="8" name="TextBox 7"/>
          <p:cNvSpPr txBox="1"/>
          <p:nvPr/>
        </p:nvSpPr>
        <p:spPr>
          <a:xfrm>
            <a:off x="317500" y="646027"/>
            <a:ext cx="77077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CSG Quoting Tool</a:t>
            </a:r>
            <a:endParaRPr lang="en-US" sz="4400" dirty="0">
              <a:solidFill>
                <a:schemeClr val="tx1">
                  <a:lumMod val="65000"/>
                  <a:lumOff val="3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544702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87096" y="1667466"/>
            <a:ext cx="11224736" cy="3947160"/>
          </a:xfrm>
          <a:prstGeom prst="rect">
            <a:avLst/>
          </a:prstGeom>
          <a:ln>
            <a:solidFill>
              <a:srgbClr val="25AAE1"/>
            </a:solidFill>
          </a:ln>
        </p:spPr>
      </p:pic>
      <p:sp>
        <p:nvSpPr>
          <p:cNvPr id="13" name="Rounded Rectangular Callout 12"/>
          <p:cNvSpPr/>
          <p:nvPr/>
        </p:nvSpPr>
        <p:spPr>
          <a:xfrm>
            <a:off x="6251793" y="4555069"/>
            <a:ext cx="2633254" cy="1991596"/>
          </a:xfrm>
          <a:prstGeom prst="wedgeRoundRectCallout">
            <a:avLst>
              <a:gd name="adj1" fmla="val -231351"/>
              <a:gd name="adj2" fmla="val -13802"/>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WeblySleek UI Light" panose="020B0502040204020203" pitchFamily="34" charset="0"/>
                <a:cs typeface="WeblySleek UI Light" panose="020B0502040204020203" pitchFamily="34" charset="0"/>
              </a:rPr>
              <a:t>Fill out all fields</a:t>
            </a:r>
          </a:p>
          <a:p>
            <a:pPr algn="ctr"/>
            <a:endParaRPr lang="en-US" b="1" dirty="0">
              <a:latin typeface="WeblySleek UI Light" panose="020B0502040204020203" pitchFamily="34" charset="0"/>
              <a:cs typeface="WeblySleek UI Light" panose="020B0502040204020203" pitchFamily="34" charset="0"/>
            </a:endParaRPr>
          </a:p>
          <a:p>
            <a:pPr algn="ctr"/>
            <a:r>
              <a:rPr lang="en-US" b="1" dirty="0" smtClean="0">
                <a:latin typeface="WeblySleek UI Light" panose="020B0502040204020203" pitchFamily="34" charset="0"/>
                <a:cs typeface="WeblySleek UI Light" panose="020B0502040204020203" pitchFamily="34" charset="0"/>
              </a:rPr>
              <a:t>Click “Get Quote”</a:t>
            </a:r>
          </a:p>
        </p:txBody>
      </p:sp>
      <p:sp>
        <p:nvSpPr>
          <p:cNvPr id="8" name="TextBox 7"/>
          <p:cNvSpPr txBox="1"/>
          <p:nvPr/>
        </p:nvSpPr>
        <p:spPr>
          <a:xfrm>
            <a:off x="317500" y="646027"/>
            <a:ext cx="77077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CSG Quoting Tool</a:t>
            </a:r>
            <a:endParaRPr lang="en-US" sz="4400" dirty="0">
              <a:solidFill>
                <a:schemeClr val="tx1">
                  <a:lumMod val="65000"/>
                  <a:lumOff val="3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178334520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2040" y="1415468"/>
            <a:ext cx="2388680" cy="5284454"/>
          </a:xfrm>
          <a:prstGeom prst="rect">
            <a:avLst/>
          </a:prstGeom>
          <a:ln>
            <a:solidFill>
              <a:srgbClr val="25AAE1"/>
            </a:solidFill>
          </a:ln>
        </p:spPr>
      </p:pic>
      <p:pic>
        <p:nvPicPr>
          <p:cNvPr id="14" name="Picture 13"/>
          <p:cNvPicPr>
            <a:picLocks noChangeAspect="1"/>
          </p:cNvPicPr>
          <p:nvPr/>
        </p:nvPicPr>
        <p:blipFill>
          <a:blip r:embed="rId3"/>
          <a:stretch>
            <a:fillRect/>
          </a:stretch>
        </p:blipFill>
        <p:spPr>
          <a:xfrm>
            <a:off x="4901074" y="3121970"/>
            <a:ext cx="6930335" cy="3465168"/>
          </a:xfrm>
          <a:prstGeom prst="rect">
            <a:avLst/>
          </a:prstGeom>
          <a:ln>
            <a:solidFill>
              <a:srgbClr val="4F3D53"/>
            </a:solidFill>
          </a:ln>
        </p:spPr>
      </p:pic>
      <p:sp>
        <p:nvSpPr>
          <p:cNvPr id="19" name="Rounded Rectangular Callout 18"/>
          <p:cNvSpPr/>
          <p:nvPr/>
        </p:nvSpPr>
        <p:spPr>
          <a:xfrm>
            <a:off x="9757936" y="1082643"/>
            <a:ext cx="1898180" cy="1711555"/>
          </a:xfrm>
          <a:prstGeom prst="wedgeRoundRectCallout">
            <a:avLst>
              <a:gd name="adj1" fmla="val -94101"/>
              <a:gd name="adj2" fmla="val 28264"/>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WeblySleek UI Light" panose="020B0502040204020203" pitchFamily="34" charset="0"/>
                <a:cs typeface="WeblySleek UI Light" panose="020B0502040204020203" pitchFamily="34" charset="0"/>
              </a:rPr>
              <a:t>Email, Print, PDF and Excel options to save to CRM</a:t>
            </a:r>
          </a:p>
        </p:txBody>
      </p:sp>
      <p:pic>
        <p:nvPicPr>
          <p:cNvPr id="3" name="Picture 2"/>
          <p:cNvPicPr>
            <a:picLocks noChangeAspect="1"/>
          </p:cNvPicPr>
          <p:nvPr/>
        </p:nvPicPr>
        <p:blipFill>
          <a:blip r:embed="rId4"/>
          <a:stretch>
            <a:fillRect/>
          </a:stretch>
        </p:blipFill>
        <p:spPr>
          <a:xfrm>
            <a:off x="5802259" y="976203"/>
            <a:ext cx="3190403" cy="1817995"/>
          </a:xfrm>
          <a:prstGeom prst="rect">
            <a:avLst/>
          </a:prstGeom>
          <a:ln>
            <a:solidFill>
              <a:srgbClr val="25AAE1"/>
            </a:solidFill>
          </a:ln>
        </p:spPr>
      </p:pic>
      <p:sp>
        <p:nvSpPr>
          <p:cNvPr id="12" name="Rounded Rectangular Callout 11"/>
          <p:cNvSpPr/>
          <p:nvPr/>
        </p:nvSpPr>
        <p:spPr>
          <a:xfrm>
            <a:off x="3293062" y="1743240"/>
            <a:ext cx="1898181" cy="1711555"/>
          </a:xfrm>
          <a:prstGeom prst="wedgeRoundRectCallout">
            <a:avLst>
              <a:gd name="adj1" fmla="val -76152"/>
              <a:gd name="adj2" fmla="val 111733"/>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WeblySleek UI Light" panose="020B0502040204020203" pitchFamily="34" charset="0"/>
                <a:cs typeface="WeblySleek UI Light" panose="020B0502040204020203" pitchFamily="34" charset="0"/>
              </a:rPr>
              <a:t>Filter Results</a:t>
            </a:r>
          </a:p>
          <a:p>
            <a:pPr algn="ctr"/>
            <a:endParaRPr lang="en-US" b="1" dirty="0">
              <a:latin typeface="WeblySleek UI Light" panose="020B0502040204020203" pitchFamily="34" charset="0"/>
              <a:cs typeface="WeblySleek UI Light" panose="020B0502040204020203" pitchFamily="34" charset="0"/>
            </a:endParaRPr>
          </a:p>
          <a:p>
            <a:pPr algn="ctr"/>
            <a:r>
              <a:rPr lang="en-US" b="1" dirty="0" smtClean="0">
                <a:latin typeface="WeblySleek UI Light" panose="020B0502040204020203" pitchFamily="34" charset="0"/>
                <a:cs typeface="WeblySleek UI Light" panose="020B0502040204020203" pitchFamily="34" charset="0"/>
              </a:rPr>
              <a:t>Underwriting Tool</a:t>
            </a:r>
          </a:p>
        </p:txBody>
      </p:sp>
      <p:sp>
        <p:nvSpPr>
          <p:cNvPr id="11" name="TextBox 10"/>
          <p:cNvSpPr txBox="1"/>
          <p:nvPr/>
        </p:nvSpPr>
        <p:spPr>
          <a:xfrm>
            <a:off x="388279" y="591482"/>
            <a:ext cx="7707745"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CSG Quoting Tool</a:t>
            </a:r>
            <a:endParaRPr lang="en-US" sz="4400" dirty="0">
              <a:solidFill>
                <a:schemeClr val="tx1">
                  <a:lumMod val="65000"/>
                  <a:lumOff val="35000"/>
                </a:schemeClr>
              </a:solidFill>
              <a:latin typeface="Helvetica Light" charset="0"/>
              <a:ea typeface="Helvetica Light" charset="0"/>
              <a:cs typeface="Helvetica Light" charset="0"/>
            </a:endParaRPr>
          </a:p>
        </p:txBody>
      </p:sp>
    </p:spTree>
    <p:extLst>
      <p:ext uri="{BB962C8B-B14F-4D97-AF65-F5344CB8AC3E}">
        <p14:creationId xmlns:p14="http://schemas.microsoft.com/office/powerpoint/2010/main" val="278471332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0" name="TextBox 19"/>
          <p:cNvSpPr txBox="1"/>
          <p:nvPr/>
        </p:nvSpPr>
        <p:spPr>
          <a:xfrm>
            <a:off x="0" y="1029458"/>
            <a:ext cx="12191999" cy="769441"/>
          </a:xfrm>
          <a:prstGeom prst="rect">
            <a:avLst/>
          </a:prstGeom>
          <a:noFill/>
        </p:spPr>
        <p:txBody>
          <a:bodyPr wrap="square" rtlCol="0">
            <a:spAutoFit/>
          </a:bodyPr>
          <a:lstStyle/>
          <a:p>
            <a:pPr algn="ctr"/>
            <a:r>
              <a:rPr lang="en-US" sz="4400" dirty="0" smtClean="0">
                <a:solidFill>
                  <a:schemeClr val="tx1">
                    <a:lumMod val="65000"/>
                    <a:lumOff val="35000"/>
                  </a:schemeClr>
                </a:solidFill>
                <a:latin typeface="Helvetica Light" charset="0"/>
                <a:ea typeface="Helvetica Light" charset="0"/>
                <a:cs typeface="Helvetica Light" charset="0"/>
              </a:rPr>
              <a:t>Agency Services</a:t>
            </a:r>
            <a:endParaRPr lang="en-US" sz="4400" dirty="0">
              <a:solidFill>
                <a:schemeClr val="tx1">
                  <a:lumMod val="65000"/>
                  <a:lumOff val="35000"/>
                </a:schemeClr>
              </a:solidFill>
              <a:latin typeface="Helvetica Light" charset="0"/>
              <a:ea typeface="Helvetica Light" charset="0"/>
              <a:cs typeface="Helvetica Light" charset="0"/>
            </a:endParaRPr>
          </a:p>
        </p:txBody>
      </p:sp>
      <p:sp>
        <p:nvSpPr>
          <p:cNvPr id="21" name="TextBox 20"/>
          <p:cNvSpPr txBox="1"/>
          <p:nvPr/>
        </p:nvSpPr>
        <p:spPr>
          <a:xfrm>
            <a:off x="1" y="1798899"/>
            <a:ext cx="12191998" cy="461665"/>
          </a:xfrm>
          <a:prstGeom prst="rect">
            <a:avLst/>
          </a:prstGeom>
          <a:noFill/>
        </p:spPr>
        <p:txBody>
          <a:bodyPr wrap="square" rtlCol="0">
            <a:spAutoFit/>
          </a:bodyPr>
          <a:lstStyle/>
          <a:p>
            <a:pPr algn="ctr"/>
            <a:r>
              <a:rPr lang="en-US" sz="2400" dirty="0" smtClean="0">
                <a:solidFill>
                  <a:schemeClr val="tx1">
                    <a:lumMod val="50000"/>
                    <a:lumOff val="50000"/>
                  </a:schemeClr>
                </a:solidFill>
                <a:latin typeface="Helvetica Light" charset="0"/>
                <a:ea typeface="Helvetica Light" charset="0"/>
                <a:cs typeface="Helvetica Light" charset="0"/>
              </a:rPr>
              <a:t>One of Our </a:t>
            </a:r>
            <a:r>
              <a:rPr lang="en-US" sz="2400" dirty="0" err="1" smtClean="0">
                <a:solidFill>
                  <a:schemeClr val="tx1">
                    <a:lumMod val="50000"/>
                    <a:lumOff val="50000"/>
                  </a:schemeClr>
                </a:solidFill>
                <a:latin typeface="Helvetica Light" charset="0"/>
                <a:ea typeface="Helvetica Light" charset="0"/>
                <a:cs typeface="Helvetica Light" charset="0"/>
              </a:rPr>
              <a:t>Uplines</a:t>
            </a:r>
            <a:endParaRPr lang="en-US" sz="2400" dirty="0">
              <a:solidFill>
                <a:schemeClr val="tx1">
                  <a:lumMod val="50000"/>
                  <a:lumOff val="50000"/>
                </a:schemeClr>
              </a:solidFill>
              <a:latin typeface="Helvetica Light" charset="0"/>
              <a:ea typeface="Helvetica Light" charset="0"/>
              <a:cs typeface="Helvetica Light" charset="0"/>
            </a:endParaRP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5221" y="5876725"/>
            <a:ext cx="3666049" cy="474547"/>
          </a:xfrm>
          <a:prstGeom prst="rect">
            <a:avLst/>
          </a:prstGeom>
        </p:spPr>
      </p:pic>
      <p:sp>
        <p:nvSpPr>
          <p:cNvPr id="23" name="TextBox 22"/>
          <p:cNvSpPr txBox="1"/>
          <p:nvPr/>
        </p:nvSpPr>
        <p:spPr>
          <a:xfrm>
            <a:off x="3101089" y="2839431"/>
            <a:ext cx="7694729" cy="1938992"/>
          </a:xfrm>
          <a:prstGeom prst="rect">
            <a:avLst/>
          </a:prstGeom>
          <a:noFill/>
        </p:spPr>
        <p:txBody>
          <a:bodyPr wrap="square" rtlCol="0">
            <a:spAutoFit/>
          </a:bodyPr>
          <a:lstStyle/>
          <a:p>
            <a:r>
              <a:rPr lang="en-US" sz="2400" dirty="0" smtClean="0">
                <a:solidFill>
                  <a:schemeClr val="tx1">
                    <a:lumMod val="50000"/>
                    <a:lumOff val="50000"/>
                  </a:schemeClr>
                </a:solidFill>
                <a:latin typeface="Helvetica Light" charset="0"/>
                <a:ea typeface="Helvetica Light" charset="0"/>
                <a:cs typeface="Helvetica Light" charset="0"/>
              </a:rPr>
              <a:t>Free to use anything on this site</a:t>
            </a:r>
          </a:p>
          <a:p>
            <a:r>
              <a:rPr lang="en-US" sz="2400" dirty="0" smtClean="0">
                <a:solidFill>
                  <a:schemeClr val="tx1">
                    <a:lumMod val="50000"/>
                    <a:lumOff val="50000"/>
                  </a:schemeClr>
                </a:solidFill>
                <a:latin typeface="Helvetica Light" charset="0"/>
                <a:ea typeface="Helvetica Light" charset="0"/>
                <a:cs typeface="Helvetica Light" charset="0"/>
              </a:rPr>
              <a:t>Quoting tools for Life, LTC, Disability and Annuities</a:t>
            </a:r>
          </a:p>
          <a:p>
            <a:r>
              <a:rPr lang="en-US" sz="2400" dirty="0" smtClean="0">
                <a:solidFill>
                  <a:schemeClr val="tx1">
                    <a:lumMod val="50000"/>
                    <a:lumOff val="50000"/>
                  </a:schemeClr>
                </a:solidFill>
                <a:latin typeface="Helvetica Light" charset="0"/>
                <a:ea typeface="Helvetica Light" charset="0"/>
                <a:cs typeface="Helvetica Light" charset="0"/>
              </a:rPr>
              <a:t>Applications</a:t>
            </a:r>
          </a:p>
          <a:p>
            <a:r>
              <a:rPr lang="en-US" sz="2400" dirty="0" smtClean="0">
                <a:solidFill>
                  <a:schemeClr val="tx1">
                    <a:lumMod val="50000"/>
                    <a:lumOff val="50000"/>
                  </a:schemeClr>
                </a:solidFill>
                <a:latin typeface="Helvetica Light" charset="0"/>
                <a:ea typeface="Helvetica Light" charset="0"/>
                <a:cs typeface="Helvetica Light" charset="0"/>
              </a:rPr>
              <a:t>Will contract new companies when first line of business is written</a:t>
            </a:r>
          </a:p>
        </p:txBody>
      </p:sp>
      <p:pic>
        <p:nvPicPr>
          <p:cNvPr id="24" name="Picture 23"/>
          <p:cNvPicPr>
            <a:picLocks noChangeAspect="1"/>
          </p:cNvPicPr>
          <p:nvPr/>
        </p:nvPicPr>
        <p:blipFill>
          <a:blip r:embed="rId3"/>
          <a:stretch>
            <a:fillRect/>
          </a:stretch>
        </p:blipFill>
        <p:spPr>
          <a:xfrm>
            <a:off x="2599029" y="2944295"/>
            <a:ext cx="266700" cy="266700"/>
          </a:xfrm>
          <a:prstGeom prst="rect">
            <a:avLst/>
          </a:prstGeom>
        </p:spPr>
      </p:pic>
      <p:pic>
        <p:nvPicPr>
          <p:cNvPr id="25" name="Picture 24"/>
          <p:cNvPicPr>
            <a:picLocks noChangeAspect="1"/>
          </p:cNvPicPr>
          <p:nvPr/>
        </p:nvPicPr>
        <p:blipFill>
          <a:blip r:embed="rId3"/>
          <a:stretch>
            <a:fillRect/>
          </a:stretch>
        </p:blipFill>
        <p:spPr>
          <a:xfrm>
            <a:off x="2599029" y="3296794"/>
            <a:ext cx="266700" cy="266700"/>
          </a:xfrm>
          <a:prstGeom prst="rect">
            <a:avLst/>
          </a:prstGeom>
        </p:spPr>
      </p:pic>
      <p:pic>
        <p:nvPicPr>
          <p:cNvPr id="26" name="Picture 25"/>
          <p:cNvPicPr>
            <a:picLocks noChangeAspect="1"/>
          </p:cNvPicPr>
          <p:nvPr/>
        </p:nvPicPr>
        <p:blipFill>
          <a:blip r:embed="rId3"/>
          <a:stretch>
            <a:fillRect/>
          </a:stretch>
        </p:blipFill>
        <p:spPr>
          <a:xfrm>
            <a:off x="2599029" y="3675577"/>
            <a:ext cx="266700" cy="266700"/>
          </a:xfrm>
          <a:prstGeom prst="rect">
            <a:avLst/>
          </a:prstGeom>
        </p:spPr>
      </p:pic>
      <p:pic>
        <p:nvPicPr>
          <p:cNvPr id="27" name="Picture 26"/>
          <p:cNvPicPr>
            <a:picLocks noChangeAspect="1"/>
          </p:cNvPicPr>
          <p:nvPr/>
        </p:nvPicPr>
        <p:blipFill>
          <a:blip r:embed="rId3"/>
          <a:stretch>
            <a:fillRect/>
          </a:stretch>
        </p:blipFill>
        <p:spPr>
          <a:xfrm>
            <a:off x="2599029" y="4054360"/>
            <a:ext cx="266700" cy="266700"/>
          </a:xfrm>
          <a:prstGeom prst="rect">
            <a:avLst/>
          </a:prstGeom>
        </p:spPr>
      </p:pic>
    </p:spTree>
    <p:extLst>
      <p:ext uri="{BB962C8B-B14F-4D97-AF65-F5344CB8AC3E}">
        <p14:creationId xmlns:p14="http://schemas.microsoft.com/office/powerpoint/2010/main" val="330277452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8" name="TextBox 7"/>
          <p:cNvSpPr txBox="1"/>
          <p:nvPr/>
        </p:nvSpPr>
        <p:spPr>
          <a:xfrm>
            <a:off x="1" y="5793599"/>
            <a:ext cx="12191999" cy="707886"/>
          </a:xfrm>
          <a:prstGeom prst="rect">
            <a:avLst/>
          </a:prstGeom>
          <a:noFill/>
        </p:spPr>
        <p:txBody>
          <a:bodyPr wrap="square" rtlCol="0">
            <a:spAutoFit/>
          </a:bodyPr>
          <a:lstStyle/>
          <a:p>
            <a:pPr algn="ctr"/>
            <a:r>
              <a:rPr lang="en-US" sz="4000" dirty="0" smtClean="0">
                <a:solidFill>
                  <a:schemeClr val="tx1">
                    <a:lumMod val="65000"/>
                    <a:lumOff val="35000"/>
                  </a:schemeClr>
                </a:solidFill>
                <a:latin typeface="Helvetica Light" charset="0"/>
                <a:ea typeface="Helvetica Light" charset="0"/>
                <a:cs typeface="Helvetica Light" charset="0"/>
              </a:rPr>
              <a:t>www.agencyservices.com</a:t>
            </a:r>
            <a:endParaRPr lang="en-US" sz="4000" dirty="0">
              <a:solidFill>
                <a:schemeClr val="tx1">
                  <a:lumMod val="65000"/>
                  <a:lumOff val="35000"/>
                </a:schemeClr>
              </a:solidFill>
              <a:latin typeface="Helvetica Light" charset="0"/>
              <a:ea typeface="Helvetica Light" charset="0"/>
              <a:cs typeface="Helvetica Light" charset="0"/>
            </a:endParaRPr>
          </a:p>
        </p:txBody>
      </p:sp>
      <p:pic>
        <p:nvPicPr>
          <p:cNvPr id="9" name="Picture 8"/>
          <p:cNvPicPr>
            <a:picLocks noChangeAspect="1"/>
          </p:cNvPicPr>
          <p:nvPr/>
        </p:nvPicPr>
        <p:blipFill>
          <a:blip r:embed="rId2"/>
          <a:stretch>
            <a:fillRect/>
          </a:stretch>
        </p:blipFill>
        <p:spPr>
          <a:xfrm>
            <a:off x="1069744" y="528134"/>
            <a:ext cx="10052512" cy="5002510"/>
          </a:xfrm>
          <a:prstGeom prst="rect">
            <a:avLst/>
          </a:prstGeom>
        </p:spPr>
      </p:pic>
    </p:spTree>
    <p:extLst>
      <p:ext uri="{BB962C8B-B14F-4D97-AF65-F5344CB8AC3E}">
        <p14:creationId xmlns:p14="http://schemas.microsoft.com/office/powerpoint/2010/main" val="42654242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1815921" y="459017"/>
            <a:ext cx="8435662" cy="769441"/>
          </a:xfrm>
          <a:prstGeom prst="rect">
            <a:avLst/>
          </a:prstGeom>
          <a:noFill/>
        </p:spPr>
        <p:txBody>
          <a:bodyPr wrap="square" rtlCol="0">
            <a:spAutoFit/>
          </a:bodyPr>
          <a:lstStyle/>
          <a:p>
            <a:pPr algn="ctr"/>
            <a:r>
              <a:rPr lang="en-US" sz="4400" dirty="0" smtClean="0">
                <a:solidFill>
                  <a:schemeClr val="bg1"/>
                </a:solidFill>
                <a:latin typeface="Helvetica Light" charset="0"/>
                <a:ea typeface="Helvetica Light" charset="0"/>
                <a:cs typeface="Helvetica Light" charset="0"/>
              </a:rPr>
              <a:t>Making the Difference</a:t>
            </a:r>
            <a:endParaRPr lang="en-US" sz="4400" dirty="0">
              <a:solidFill>
                <a:schemeClr val="bg1"/>
              </a:solidFill>
              <a:latin typeface="Helvetica Light" charset="0"/>
              <a:ea typeface="Helvetica Light" charset="0"/>
              <a:cs typeface="Helvetica Light" charset="0"/>
            </a:endParaRPr>
          </a:p>
        </p:txBody>
      </p:sp>
      <p:sp>
        <p:nvSpPr>
          <p:cNvPr id="10" name="TextBox 9"/>
          <p:cNvSpPr txBox="1"/>
          <p:nvPr/>
        </p:nvSpPr>
        <p:spPr>
          <a:xfrm>
            <a:off x="1815921" y="1178086"/>
            <a:ext cx="8435662" cy="400110"/>
          </a:xfrm>
          <a:prstGeom prst="rect">
            <a:avLst/>
          </a:prstGeom>
          <a:noFill/>
        </p:spPr>
        <p:txBody>
          <a:bodyPr wrap="square" rtlCol="0">
            <a:spAutoFit/>
          </a:bodyPr>
          <a:lstStyle/>
          <a:p>
            <a:pPr algn="ctr"/>
            <a:r>
              <a:rPr lang="en-US" sz="2000" dirty="0" smtClean="0">
                <a:solidFill>
                  <a:schemeClr val="bg1"/>
                </a:solidFill>
                <a:latin typeface="Helvetica Light" charset="0"/>
                <a:ea typeface="Helvetica Light" charset="0"/>
                <a:cs typeface="Helvetica Light" charset="0"/>
              </a:rPr>
              <a:t>An Example</a:t>
            </a:r>
            <a:endParaRPr lang="en-US" sz="2000" dirty="0">
              <a:solidFill>
                <a:schemeClr val="bg1"/>
              </a:solidFill>
              <a:latin typeface="Helvetica Light" charset="0"/>
              <a:ea typeface="Helvetica Light" charset="0"/>
              <a:cs typeface="Helvetica Light" charset="0"/>
            </a:endParaRPr>
          </a:p>
        </p:txBody>
      </p:sp>
      <p:cxnSp>
        <p:nvCxnSpPr>
          <p:cNvPr id="4" name="Straight Connector 3"/>
          <p:cNvCxnSpPr/>
          <p:nvPr/>
        </p:nvCxnSpPr>
        <p:spPr>
          <a:xfrm>
            <a:off x="5898524" y="1815921"/>
            <a:ext cx="0" cy="10689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5847008" y="1700011"/>
            <a:ext cx="128789" cy="128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p:cNvSpPr/>
          <p:nvPr/>
        </p:nvSpPr>
        <p:spPr>
          <a:xfrm>
            <a:off x="5844860" y="2818321"/>
            <a:ext cx="128789" cy="128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5935013" y="4350912"/>
            <a:ext cx="0" cy="2507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83497" y="4235002"/>
            <a:ext cx="128789" cy="128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186411" y="2395470"/>
            <a:ext cx="3065172" cy="461665"/>
          </a:xfrm>
          <a:prstGeom prst="rect">
            <a:avLst/>
          </a:prstGeom>
          <a:noFill/>
        </p:spPr>
        <p:txBody>
          <a:bodyPr wrap="square" rtlCol="0">
            <a:spAutoFit/>
          </a:bodyPr>
          <a:lstStyle/>
          <a:p>
            <a:r>
              <a:rPr lang="en-US" sz="2400" dirty="0" smtClean="0">
                <a:solidFill>
                  <a:schemeClr val="bg1"/>
                </a:solidFill>
                <a:latin typeface="Helvetica Light" charset="0"/>
                <a:ea typeface="Helvetica Light" charset="0"/>
                <a:cs typeface="Helvetica Light" charset="0"/>
              </a:rPr>
              <a:t>Current Policy</a:t>
            </a:r>
            <a:endParaRPr lang="en-US" sz="2400" dirty="0">
              <a:solidFill>
                <a:schemeClr val="bg1"/>
              </a:solidFill>
              <a:latin typeface="Helvetica Light" charset="0"/>
              <a:ea typeface="Helvetica Light" charset="0"/>
              <a:cs typeface="Helvetica Light" charset="0"/>
            </a:endParaRPr>
          </a:p>
        </p:txBody>
      </p:sp>
      <p:sp>
        <p:nvSpPr>
          <p:cNvPr id="23" name="TextBox 22"/>
          <p:cNvSpPr txBox="1"/>
          <p:nvPr/>
        </p:nvSpPr>
        <p:spPr>
          <a:xfrm>
            <a:off x="7186411" y="2882715"/>
            <a:ext cx="3451538" cy="1477328"/>
          </a:xfrm>
          <a:prstGeom prst="rect">
            <a:avLst/>
          </a:prstGeom>
          <a:noFill/>
        </p:spPr>
        <p:txBody>
          <a:bodyPr wrap="square" rtlCol="0">
            <a:spAutoFit/>
          </a:bodyPr>
          <a:lstStyle/>
          <a:p>
            <a:r>
              <a:rPr lang="en-US" dirty="0" smtClean="0">
                <a:solidFill>
                  <a:schemeClr val="bg1"/>
                </a:solidFill>
                <a:latin typeface="Helvetica Light" charset="0"/>
                <a:ea typeface="Helvetica Light" charset="0"/>
                <a:cs typeface="Helvetica Light" charset="0"/>
              </a:rPr>
              <a:t>Variable UL</a:t>
            </a:r>
          </a:p>
          <a:p>
            <a:r>
              <a:rPr lang="en-US" dirty="0" smtClean="0">
                <a:solidFill>
                  <a:schemeClr val="bg1"/>
                </a:solidFill>
                <a:latin typeface="Helvetica Light" charset="0"/>
                <a:ea typeface="Helvetica Light" charset="0"/>
                <a:cs typeface="Helvetica Light" charset="0"/>
              </a:rPr>
              <a:t>$150,000 Cash Value</a:t>
            </a:r>
          </a:p>
          <a:p>
            <a:r>
              <a:rPr lang="en-US" dirty="0" smtClean="0">
                <a:solidFill>
                  <a:schemeClr val="bg1"/>
                </a:solidFill>
                <a:latin typeface="Helvetica Light" charset="0"/>
                <a:ea typeface="Helvetica Light" charset="0"/>
                <a:cs typeface="Helvetica Light" charset="0"/>
              </a:rPr>
              <a:t>$250,000 Face Amount</a:t>
            </a:r>
          </a:p>
          <a:p>
            <a:r>
              <a:rPr lang="en-US" dirty="0" smtClean="0">
                <a:solidFill>
                  <a:schemeClr val="bg1"/>
                </a:solidFill>
                <a:latin typeface="Helvetica Light" charset="0"/>
                <a:ea typeface="Helvetica Light" charset="0"/>
                <a:cs typeface="Helvetica Light" charset="0"/>
              </a:rPr>
              <a:t>$3,400 Premium/Year</a:t>
            </a:r>
          </a:p>
          <a:p>
            <a:r>
              <a:rPr lang="en-US" dirty="0" smtClean="0">
                <a:solidFill>
                  <a:schemeClr val="bg1"/>
                </a:solidFill>
                <a:latin typeface="Helvetica Light" charset="0"/>
                <a:ea typeface="Helvetica Light" charset="0"/>
                <a:cs typeface="Helvetica Light" charset="0"/>
              </a:rPr>
              <a:t>12% Projected Interest Rate</a:t>
            </a:r>
            <a:endParaRPr lang="en-US" dirty="0">
              <a:solidFill>
                <a:schemeClr val="bg1"/>
              </a:solidFill>
              <a:latin typeface="Helvetica Light" charset="0"/>
              <a:ea typeface="Helvetica Light" charset="0"/>
              <a:cs typeface="Helvetica Light" charset="0"/>
            </a:endParaRPr>
          </a:p>
        </p:txBody>
      </p:sp>
      <p:sp>
        <p:nvSpPr>
          <p:cNvPr id="24" name="TextBox 23"/>
          <p:cNvSpPr txBox="1"/>
          <p:nvPr/>
        </p:nvSpPr>
        <p:spPr>
          <a:xfrm>
            <a:off x="1402723" y="3836822"/>
            <a:ext cx="3451538" cy="461665"/>
          </a:xfrm>
          <a:prstGeom prst="rect">
            <a:avLst/>
          </a:prstGeom>
          <a:noFill/>
        </p:spPr>
        <p:txBody>
          <a:bodyPr wrap="square" rtlCol="0">
            <a:spAutoFit/>
          </a:bodyPr>
          <a:lstStyle/>
          <a:p>
            <a:pPr algn="r"/>
            <a:r>
              <a:rPr lang="en-US" sz="2400" dirty="0" smtClean="0">
                <a:solidFill>
                  <a:schemeClr val="bg1"/>
                </a:solidFill>
                <a:latin typeface="Helvetica Light" charset="0"/>
                <a:ea typeface="Helvetica Light" charset="0"/>
                <a:cs typeface="Helvetica Light" charset="0"/>
              </a:rPr>
              <a:t>Customer</a:t>
            </a:r>
            <a:endParaRPr lang="en-US" sz="2400" dirty="0">
              <a:solidFill>
                <a:schemeClr val="bg1"/>
              </a:solidFill>
              <a:latin typeface="Helvetica Light" charset="0"/>
              <a:ea typeface="Helvetica Light" charset="0"/>
              <a:cs typeface="Helvetica Light" charset="0"/>
            </a:endParaRPr>
          </a:p>
        </p:txBody>
      </p:sp>
      <p:sp>
        <p:nvSpPr>
          <p:cNvPr id="25" name="TextBox 24"/>
          <p:cNvSpPr txBox="1"/>
          <p:nvPr/>
        </p:nvSpPr>
        <p:spPr>
          <a:xfrm>
            <a:off x="1402723" y="4324067"/>
            <a:ext cx="3451538" cy="923330"/>
          </a:xfrm>
          <a:prstGeom prst="rect">
            <a:avLst/>
          </a:prstGeom>
          <a:noFill/>
        </p:spPr>
        <p:txBody>
          <a:bodyPr wrap="square" rtlCol="0">
            <a:spAutoFit/>
          </a:bodyPr>
          <a:lstStyle/>
          <a:p>
            <a:pPr algn="r"/>
            <a:r>
              <a:rPr lang="en-US" dirty="0" smtClean="0">
                <a:solidFill>
                  <a:schemeClr val="bg1"/>
                </a:solidFill>
                <a:latin typeface="Helvetica Light" charset="0"/>
                <a:ea typeface="Helvetica Light" charset="0"/>
                <a:cs typeface="Helvetica Light" charset="0"/>
              </a:rPr>
              <a:t>75-Year-Old </a:t>
            </a:r>
            <a:r>
              <a:rPr lang="en-US" dirty="0">
                <a:solidFill>
                  <a:schemeClr val="bg1"/>
                </a:solidFill>
                <a:latin typeface="Helvetica Light" charset="0"/>
                <a:ea typeface="Helvetica Light" charset="0"/>
                <a:cs typeface="Helvetica Light" charset="0"/>
              </a:rPr>
              <a:t>F</a:t>
            </a:r>
            <a:r>
              <a:rPr lang="en-US" dirty="0" smtClean="0">
                <a:solidFill>
                  <a:schemeClr val="bg1"/>
                </a:solidFill>
                <a:latin typeface="Helvetica Light" charset="0"/>
                <a:ea typeface="Helvetica Light" charset="0"/>
                <a:cs typeface="Helvetica Light" charset="0"/>
              </a:rPr>
              <a:t>emale </a:t>
            </a:r>
          </a:p>
          <a:p>
            <a:pPr algn="r"/>
            <a:r>
              <a:rPr lang="en-US" dirty="0" smtClean="0">
                <a:solidFill>
                  <a:schemeClr val="bg1"/>
                </a:solidFill>
                <a:latin typeface="Helvetica Light" charset="0"/>
                <a:ea typeface="Helvetica Light" charset="0"/>
                <a:cs typeface="Helvetica Light" charset="0"/>
              </a:rPr>
              <a:t>Preferred </a:t>
            </a:r>
            <a:r>
              <a:rPr lang="en-US" dirty="0">
                <a:solidFill>
                  <a:schemeClr val="bg1"/>
                </a:solidFill>
                <a:latin typeface="Helvetica Light" charset="0"/>
                <a:ea typeface="Helvetica Light" charset="0"/>
                <a:cs typeface="Helvetica Light" charset="0"/>
              </a:rPr>
              <a:t>H</a:t>
            </a:r>
            <a:r>
              <a:rPr lang="en-US" dirty="0" smtClean="0">
                <a:solidFill>
                  <a:schemeClr val="bg1"/>
                </a:solidFill>
                <a:latin typeface="Helvetica Light" charset="0"/>
                <a:ea typeface="Helvetica Light" charset="0"/>
                <a:cs typeface="Helvetica Light" charset="0"/>
              </a:rPr>
              <a:t>ealth Status </a:t>
            </a:r>
          </a:p>
          <a:p>
            <a:pPr algn="r"/>
            <a:r>
              <a:rPr lang="en-US" dirty="0">
                <a:solidFill>
                  <a:schemeClr val="bg1"/>
                </a:solidFill>
                <a:latin typeface="Helvetica Light" charset="0"/>
                <a:ea typeface="Helvetica Light" charset="0"/>
                <a:cs typeface="Helvetica Light" charset="0"/>
              </a:rPr>
              <a:t>M</a:t>
            </a:r>
            <a:r>
              <a:rPr lang="en-US" dirty="0" smtClean="0">
                <a:solidFill>
                  <a:schemeClr val="bg1"/>
                </a:solidFill>
                <a:latin typeface="Helvetica Light" charset="0"/>
                <a:ea typeface="Helvetica Light" charset="0"/>
                <a:cs typeface="Helvetica Light" charset="0"/>
              </a:rPr>
              <a:t>oderate Income</a:t>
            </a:r>
            <a:endParaRPr lang="en-US" dirty="0">
              <a:solidFill>
                <a:schemeClr val="bg1"/>
              </a:solidFill>
              <a:latin typeface="Helvetica Light" charset="0"/>
              <a:ea typeface="Helvetica Light" charset="0"/>
              <a:cs typeface="Helvetica Light"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292" y="3271302"/>
            <a:ext cx="631197" cy="631197"/>
          </a:xfrm>
          <a:prstGeom prst="rect">
            <a:avLst/>
          </a:prstGeom>
        </p:spPr>
      </p:pic>
    </p:spTree>
    <p:extLst>
      <p:ext uri="{BB962C8B-B14F-4D97-AF65-F5344CB8AC3E}">
        <p14:creationId xmlns:p14="http://schemas.microsoft.com/office/powerpoint/2010/main" val="2298409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2792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5898524" y="0"/>
            <a:ext cx="0" cy="11719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844860" y="1053917"/>
            <a:ext cx="128789" cy="128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Connector 15"/>
          <p:cNvCxnSpPr/>
          <p:nvPr/>
        </p:nvCxnSpPr>
        <p:spPr>
          <a:xfrm>
            <a:off x="5935013" y="4350912"/>
            <a:ext cx="0" cy="25070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883497" y="4235002"/>
            <a:ext cx="128789" cy="128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7186411" y="785612"/>
            <a:ext cx="3065172" cy="461665"/>
          </a:xfrm>
          <a:prstGeom prst="rect">
            <a:avLst/>
          </a:prstGeom>
          <a:noFill/>
        </p:spPr>
        <p:txBody>
          <a:bodyPr wrap="square" rtlCol="0">
            <a:spAutoFit/>
          </a:bodyPr>
          <a:lstStyle/>
          <a:p>
            <a:r>
              <a:rPr lang="en-US" sz="2400" dirty="0" smtClean="0">
                <a:solidFill>
                  <a:schemeClr val="bg1"/>
                </a:solidFill>
                <a:latin typeface="Helvetica Light" charset="0"/>
                <a:ea typeface="Helvetica Light" charset="0"/>
                <a:cs typeface="Helvetica Light" charset="0"/>
              </a:rPr>
              <a:t>Agent Proposal</a:t>
            </a:r>
            <a:endParaRPr lang="en-US" sz="2400" dirty="0">
              <a:solidFill>
                <a:schemeClr val="bg1"/>
              </a:solidFill>
              <a:latin typeface="Helvetica Light" charset="0"/>
              <a:ea typeface="Helvetica Light" charset="0"/>
              <a:cs typeface="Helvetica Light" charset="0"/>
            </a:endParaRPr>
          </a:p>
        </p:txBody>
      </p:sp>
      <p:sp>
        <p:nvSpPr>
          <p:cNvPr id="23" name="TextBox 22"/>
          <p:cNvSpPr txBox="1"/>
          <p:nvPr/>
        </p:nvSpPr>
        <p:spPr>
          <a:xfrm>
            <a:off x="7186411" y="1272857"/>
            <a:ext cx="3451538" cy="1477328"/>
          </a:xfrm>
          <a:prstGeom prst="rect">
            <a:avLst/>
          </a:prstGeom>
          <a:noFill/>
        </p:spPr>
        <p:txBody>
          <a:bodyPr wrap="square" rtlCol="0">
            <a:spAutoFit/>
          </a:bodyPr>
          <a:lstStyle/>
          <a:p>
            <a:r>
              <a:rPr lang="en-US" dirty="0" smtClean="0">
                <a:solidFill>
                  <a:schemeClr val="bg1"/>
                </a:solidFill>
                <a:latin typeface="Helvetica Light" charset="0"/>
                <a:ea typeface="Helvetica Light" charset="0"/>
                <a:cs typeface="Helvetica Light" charset="0"/>
              </a:rPr>
              <a:t>Guaranteed UL</a:t>
            </a:r>
          </a:p>
          <a:p>
            <a:r>
              <a:rPr lang="en-US" dirty="0" smtClean="0">
                <a:solidFill>
                  <a:schemeClr val="bg1"/>
                </a:solidFill>
                <a:latin typeface="Helvetica Light" charset="0"/>
                <a:ea typeface="Helvetica Light" charset="0"/>
                <a:cs typeface="Helvetica Light" charset="0"/>
              </a:rPr>
              <a:t>$0 Cash Value</a:t>
            </a:r>
          </a:p>
          <a:p>
            <a:r>
              <a:rPr lang="en-US" dirty="0" smtClean="0">
                <a:solidFill>
                  <a:schemeClr val="bg1"/>
                </a:solidFill>
                <a:latin typeface="Helvetica Light" charset="0"/>
                <a:ea typeface="Helvetica Light" charset="0"/>
                <a:cs typeface="Helvetica Light" charset="0"/>
              </a:rPr>
              <a:t>$500,000 Face Amount</a:t>
            </a:r>
          </a:p>
          <a:p>
            <a:r>
              <a:rPr lang="en-US" dirty="0" smtClean="0">
                <a:solidFill>
                  <a:schemeClr val="bg1"/>
                </a:solidFill>
                <a:latin typeface="Helvetica Light" charset="0"/>
                <a:ea typeface="Helvetica Light" charset="0"/>
                <a:cs typeface="Helvetica Light" charset="0"/>
              </a:rPr>
              <a:t>$2,134 Premium/Year</a:t>
            </a:r>
          </a:p>
          <a:p>
            <a:r>
              <a:rPr lang="en-US" dirty="0" smtClean="0">
                <a:solidFill>
                  <a:schemeClr val="bg1"/>
                </a:solidFill>
                <a:latin typeface="Helvetica Light" charset="0"/>
                <a:ea typeface="Helvetica Light" charset="0"/>
                <a:cs typeface="Helvetica Light" charset="0"/>
              </a:rPr>
              <a:t>3.1% Guaranteed Interest Rate</a:t>
            </a:r>
            <a:endParaRPr lang="en-US" dirty="0">
              <a:solidFill>
                <a:schemeClr val="bg1"/>
              </a:solidFill>
              <a:latin typeface="Helvetica Light" charset="0"/>
              <a:ea typeface="Helvetica Light" charset="0"/>
              <a:cs typeface="Helvetica Light" charset="0"/>
            </a:endParaRPr>
          </a:p>
        </p:txBody>
      </p:sp>
      <p:sp>
        <p:nvSpPr>
          <p:cNvPr id="24" name="TextBox 23"/>
          <p:cNvSpPr txBox="1"/>
          <p:nvPr/>
        </p:nvSpPr>
        <p:spPr>
          <a:xfrm>
            <a:off x="1402722" y="3836822"/>
            <a:ext cx="3451539" cy="461665"/>
          </a:xfrm>
          <a:prstGeom prst="rect">
            <a:avLst/>
          </a:prstGeom>
          <a:noFill/>
        </p:spPr>
        <p:txBody>
          <a:bodyPr wrap="square" rtlCol="0">
            <a:spAutoFit/>
          </a:bodyPr>
          <a:lstStyle/>
          <a:p>
            <a:pPr algn="r"/>
            <a:r>
              <a:rPr lang="en-US" sz="2400" dirty="0" smtClean="0">
                <a:solidFill>
                  <a:schemeClr val="bg1"/>
                </a:solidFill>
                <a:latin typeface="Helvetica Light" charset="0"/>
                <a:ea typeface="Helvetica Light" charset="0"/>
                <a:cs typeface="Helvetica Light" charset="0"/>
              </a:rPr>
              <a:t>Policy Review Revealed</a:t>
            </a:r>
            <a:endParaRPr lang="en-US" sz="2400" dirty="0">
              <a:solidFill>
                <a:schemeClr val="bg1"/>
              </a:solidFill>
              <a:latin typeface="Helvetica Light" charset="0"/>
              <a:ea typeface="Helvetica Light" charset="0"/>
              <a:cs typeface="Helvetica Light" charset="0"/>
            </a:endParaRPr>
          </a:p>
        </p:txBody>
      </p:sp>
      <p:sp>
        <p:nvSpPr>
          <p:cNvPr id="25" name="TextBox 24"/>
          <p:cNvSpPr txBox="1"/>
          <p:nvPr/>
        </p:nvSpPr>
        <p:spPr>
          <a:xfrm>
            <a:off x="1402723" y="4324067"/>
            <a:ext cx="3451538" cy="923330"/>
          </a:xfrm>
          <a:prstGeom prst="rect">
            <a:avLst/>
          </a:prstGeom>
          <a:noFill/>
        </p:spPr>
        <p:txBody>
          <a:bodyPr wrap="square" rtlCol="0">
            <a:spAutoFit/>
          </a:bodyPr>
          <a:lstStyle/>
          <a:p>
            <a:pPr algn="r"/>
            <a:r>
              <a:rPr lang="en-US" dirty="0" smtClean="0">
                <a:solidFill>
                  <a:schemeClr val="bg1"/>
                </a:solidFill>
                <a:latin typeface="Helvetica Light" charset="0"/>
                <a:ea typeface="Helvetica Light" charset="0"/>
                <a:cs typeface="Helvetica Light" charset="0"/>
              </a:rPr>
              <a:t>Set </a:t>
            </a:r>
            <a:r>
              <a:rPr lang="en-US" dirty="0">
                <a:solidFill>
                  <a:schemeClr val="bg1"/>
                </a:solidFill>
                <a:latin typeface="Helvetica Light" charset="0"/>
                <a:ea typeface="Helvetica Light" charset="0"/>
                <a:cs typeface="Helvetica Light" charset="0"/>
              </a:rPr>
              <a:t>to Expire on 77</a:t>
            </a:r>
            <a:r>
              <a:rPr lang="en-US" baseline="30000" dirty="0">
                <a:solidFill>
                  <a:schemeClr val="bg1"/>
                </a:solidFill>
                <a:latin typeface="Helvetica Light" charset="0"/>
                <a:ea typeface="Helvetica Light" charset="0"/>
                <a:cs typeface="Helvetica Light" charset="0"/>
              </a:rPr>
              <a:t>th</a:t>
            </a:r>
            <a:r>
              <a:rPr lang="en-US" dirty="0">
                <a:solidFill>
                  <a:schemeClr val="bg1"/>
                </a:solidFill>
                <a:latin typeface="Helvetica Light" charset="0"/>
                <a:ea typeface="Helvetica Light" charset="0"/>
                <a:cs typeface="Helvetica Light" charset="0"/>
              </a:rPr>
              <a:t> Birthday</a:t>
            </a:r>
          </a:p>
          <a:p>
            <a:pPr algn="r"/>
            <a:r>
              <a:rPr lang="en-US" dirty="0">
                <a:solidFill>
                  <a:schemeClr val="bg1"/>
                </a:solidFill>
                <a:latin typeface="Helvetica Light" charset="0"/>
                <a:ea typeface="Helvetica Light" charset="0"/>
                <a:cs typeface="Helvetica Light" charset="0"/>
              </a:rPr>
              <a:t>Leaving No Life </a:t>
            </a:r>
            <a:r>
              <a:rPr lang="en-US" dirty="0" smtClean="0">
                <a:solidFill>
                  <a:schemeClr val="bg1"/>
                </a:solidFill>
                <a:latin typeface="Helvetica Light" charset="0"/>
                <a:ea typeface="Helvetica Light" charset="0"/>
                <a:cs typeface="Helvetica Light" charset="0"/>
              </a:rPr>
              <a:t>Insurance</a:t>
            </a:r>
          </a:p>
          <a:p>
            <a:pPr algn="r"/>
            <a:r>
              <a:rPr lang="en-US" dirty="0" smtClean="0">
                <a:solidFill>
                  <a:schemeClr val="bg1"/>
                </a:solidFill>
                <a:latin typeface="Helvetica Light" charset="0"/>
                <a:ea typeface="Helvetica Light" charset="0"/>
                <a:cs typeface="Helvetica Light" charset="0"/>
              </a:rPr>
              <a:t>Leaving $0 Cash Value</a:t>
            </a:r>
            <a:endParaRPr lang="en-US" dirty="0">
              <a:solidFill>
                <a:schemeClr val="bg1"/>
              </a:solidFill>
              <a:latin typeface="Helvetica Light" charset="0"/>
              <a:ea typeface="Helvetica Light" charset="0"/>
              <a:cs typeface="Helvetica Light" charset="0"/>
            </a:endParaRPr>
          </a:p>
        </p:txBody>
      </p:sp>
      <p:cxnSp>
        <p:nvCxnSpPr>
          <p:cNvPr id="18" name="Straight Connector 17"/>
          <p:cNvCxnSpPr/>
          <p:nvPr/>
        </p:nvCxnSpPr>
        <p:spPr>
          <a:xfrm>
            <a:off x="5911403" y="2199750"/>
            <a:ext cx="0" cy="10689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5859887" y="2083840"/>
            <a:ext cx="128789" cy="128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p:cNvSpPr/>
          <p:nvPr/>
        </p:nvSpPr>
        <p:spPr>
          <a:xfrm>
            <a:off x="5857739" y="3202150"/>
            <a:ext cx="128789" cy="128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360" y="1356017"/>
            <a:ext cx="575935" cy="550894"/>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1148" y="3500068"/>
            <a:ext cx="541045" cy="541045"/>
          </a:xfrm>
          <a:prstGeom prst="rect">
            <a:avLst/>
          </a:prstGeom>
        </p:spPr>
      </p:pic>
    </p:spTree>
    <p:extLst>
      <p:ext uri="{BB962C8B-B14F-4D97-AF65-F5344CB8AC3E}">
        <p14:creationId xmlns:p14="http://schemas.microsoft.com/office/powerpoint/2010/main" val="41296780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0"/>
            <a:ext cx="12192000" cy="7474449"/>
          </a:xfrm>
          <a:prstGeom prst="rect">
            <a:avLst/>
          </a:prstGeom>
          <a:solidFill>
            <a:srgbClr val="2A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p:cNvCxnSpPr/>
          <p:nvPr/>
        </p:nvCxnSpPr>
        <p:spPr>
          <a:xfrm>
            <a:off x="5898524" y="0"/>
            <a:ext cx="0" cy="308873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5844860" y="2972872"/>
            <a:ext cx="128789" cy="1287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803819" y="3971909"/>
            <a:ext cx="2215166" cy="461665"/>
          </a:xfrm>
          <a:prstGeom prst="rect">
            <a:avLst/>
          </a:prstGeom>
          <a:noFill/>
        </p:spPr>
        <p:txBody>
          <a:bodyPr wrap="square" rtlCol="0">
            <a:spAutoFit/>
          </a:bodyPr>
          <a:lstStyle/>
          <a:p>
            <a:pPr algn="ctr"/>
            <a:r>
              <a:rPr lang="en-US" sz="2400" dirty="0" smtClean="0">
                <a:solidFill>
                  <a:schemeClr val="bg1"/>
                </a:solidFill>
                <a:latin typeface="Helvetica Light" charset="0"/>
                <a:ea typeface="Helvetica Light" charset="0"/>
                <a:cs typeface="Helvetica Light" charset="0"/>
              </a:rPr>
              <a:t>Solution</a:t>
            </a:r>
            <a:endParaRPr lang="en-US" sz="2400" dirty="0">
              <a:solidFill>
                <a:schemeClr val="bg1"/>
              </a:solidFill>
              <a:latin typeface="Helvetica Light" charset="0"/>
              <a:ea typeface="Helvetica Light" charset="0"/>
              <a:cs typeface="Helvetica Light" charset="0"/>
            </a:endParaRPr>
          </a:p>
        </p:txBody>
      </p:sp>
      <p:sp>
        <p:nvSpPr>
          <p:cNvPr id="23" name="TextBox 22"/>
          <p:cNvSpPr txBox="1"/>
          <p:nvPr/>
        </p:nvSpPr>
        <p:spPr>
          <a:xfrm>
            <a:off x="3554568" y="4459154"/>
            <a:ext cx="4726546" cy="2031325"/>
          </a:xfrm>
          <a:prstGeom prst="rect">
            <a:avLst/>
          </a:prstGeom>
          <a:noFill/>
        </p:spPr>
        <p:txBody>
          <a:bodyPr wrap="square" rtlCol="0">
            <a:spAutoFit/>
          </a:bodyPr>
          <a:lstStyle/>
          <a:p>
            <a:pPr algn="ctr"/>
            <a:r>
              <a:rPr lang="en-US" dirty="0" smtClean="0">
                <a:solidFill>
                  <a:schemeClr val="bg1"/>
                </a:solidFill>
                <a:latin typeface="Helvetica Light" charset="0"/>
                <a:ea typeface="Helvetica Light" charset="0"/>
                <a:cs typeface="Helvetica Light" charset="0"/>
              </a:rPr>
              <a:t>1035 Exchange</a:t>
            </a:r>
          </a:p>
          <a:p>
            <a:pPr algn="ctr"/>
            <a:r>
              <a:rPr lang="en-US" dirty="0" smtClean="0">
                <a:solidFill>
                  <a:schemeClr val="bg1"/>
                </a:solidFill>
                <a:latin typeface="Helvetica Light" charset="0"/>
                <a:ea typeface="Helvetica Light" charset="0"/>
                <a:cs typeface="Helvetica Light" charset="0"/>
              </a:rPr>
              <a:t>No Tax Consequences</a:t>
            </a:r>
          </a:p>
          <a:p>
            <a:pPr algn="ctr"/>
            <a:r>
              <a:rPr lang="en-US" dirty="0" smtClean="0">
                <a:solidFill>
                  <a:schemeClr val="bg1"/>
                </a:solidFill>
                <a:latin typeface="Helvetica Light" charset="0"/>
                <a:ea typeface="Helvetica Light" charset="0"/>
                <a:cs typeface="Helvetica Light" charset="0"/>
              </a:rPr>
              <a:t>Rolled Cash Value Into New Policy</a:t>
            </a:r>
          </a:p>
          <a:p>
            <a:pPr algn="ctr"/>
            <a:r>
              <a:rPr lang="en-US" dirty="0" smtClean="0">
                <a:solidFill>
                  <a:schemeClr val="bg1"/>
                </a:solidFill>
                <a:latin typeface="Helvetica Light" charset="0"/>
                <a:ea typeface="Helvetica Light" charset="0"/>
                <a:cs typeface="Helvetica Light" charset="0"/>
              </a:rPr>
              <a:t>Doubled Face Amount of Issue</a:t>
            </a:r>
          </a:p>
          <a:p>
            <a:pPr algn="ctr"/>
            <a:r>
              <a:rPr lang="en-US" dirty="0" smtClean="0">
                <a:solidFill>
                  <a:schemeClr val="bg1"/>
                </a:solidFill>
                <a:latin typeface="Helvetica Light" charset="0"/>
                <a:ea typeface="Helvetica Light" charset="0"/>
                <a:cs typeface="Helvetica Light" charset="0"/>
              </a:rPr>
              <a:t>Lowered Premium by $1,266/Year</a:t>
            </a:r>
          </a:p>
          <a:p>
            <a:pPr algn="ctr"/>
            <a:r>
              <a:rPr lang="en-US" dirty="0" smtClean="0">
                <a:solidFill>
                  <a:schemeClr val="bg1"/>
                </a:solidFill>
                <a:latin typeface="Helvetica Light" charset="0"/>
                <a:ea typeface="Helvetica Light" charset="0"/>
                <a:cs typeface="Helvetica Light" charset="0"/>
              </a:rPr>
              <a:t>Gained Client for Life</a:t>
            </a:r>
          </a:p>
          <a:p>
            <a:pPr algn="ctr"/>
            <a:r>
              <a:rPr lang="en-US" dirty="0" smtClean="0">
                <a:solidFill>
                  <a:schemeClr val="bg1"/>
                </a:solidFill>
                <a:latin typeface="Helvetica Light" charset="0"/>
                <a:ea typeface="Helvetica Light" charset="0"/>
                <a:cs typeface="Helvetica Light" charset="0"/>
              </a:rPr>
              <a:t>Agent Commission $39,432</a:t>
            </a:r>
            <a:endParaRPr lang="en-US" dirty="0">
              <a:solidFill>
                <a:schemeClr val="bg1"/>
              </a:solidFill>
              <a:latin typeface="Helvetica Light" charset="0"/>
              <a:ea typeface="Helvetica Light" charset="0"/>
              <a:cs typeface="Helvetica Light"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2811" y="3317709"/>
            <a:ext cx="549913" cy="549913"/>
          </a:xfrm>
          <a:prstGeom prst="rect">
            <a:avLst/>
          </a:prstGeom>
        </p:spPr>
      </p:pic>
    </p:spTree>
    <p:extLst>
      <p:ext uri="{BB962C8B-B14F-4D97-AF65-F5344CB8AC3E}">
        <p14:creationId xmlns:p14="http://schemas.microsoft.com/office/powerpoint/2010/main" val="2492745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12192000" cy="7474449"/>
          </a:xfrm>
          <a:prstGeom prst="rect">
            <a:avLst/>
          </a:prstGeom>
          <a:solidFill>
            <a:srgbClr val="2A31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014" y="6238158"/>
            <a:ext cx="3532738" cy="474547"/>
          </a:xfrm>
          <a:prstGeom prst="rect">
            <a:avLst/>
          </a:prstGeom>
        </p:spPr>
      </p:pic>
      <p:sp>
        <p:nvSpPr>
          <p:cNvPr id="12" name="TextBox 11"/>
          <p:cNvSpPr txBox="1"/>
          <p:nvPr/>
        </p:nvSpPr>
        <p:spPr>
          <a:xfrm>
            <a:off x="3124122" y="2623086"/>
            <a:ext cx="8142653" cy="646331"/>
          </a:xfrm>
          <a:prstGeom prst="rect">
            <a:avLst/>
          </a:prstGeom>
          <a:noFill/>
        </p:spPr>
        <p:txBody>
          <a:bodyPr wrap="square" rtlCol="0">
            <a:spAutoFit/>
          </a:bodyPr>
          <a:lstStyle/>
          <a:p>
            <a:r>
              <a:rPr lang="en-US" sz="3600" b="1" dirty="0" smtClean="0">
                <a:solidFill>
                  <a:schemeClr val="bg1"/>
                </a:solidFill>
                <a:latin typeface="Helvetica" charset="0"/>
                <a:ea typeface="Helvetica" charset="0"/>
                <a:cs typeface="Helvetica" charset="0"/>
              </a:rPr>
              <a:t>How to Sell Final Expense Policies</a:t>
            </a:r>
            <a:endParaRPr lang="en-US" sz="3600" b="1" dirty="0">
              <a:solidFill>
                <a:schemeClr val="bg1"/>
              </a:solidFill>
              <a:latin typeface="Helvetica" charset="0"/>
              <a:ea typeface="Helvetica" charset="0"/>
              <a:cs typeface="Helvetica"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513" y="2043113"/>
            <a:ext cx="2452609" cy="2452609"/>
          </a:xfrm>
          <a:prstGeom prst="rect">
            <a:avLst/>
          </a:prstGeom>
        </p:spPr>
      </p:pic>
      <p:cxnSp>
        <p:nvCxnSpPr>
          <p:cNvPr id="14" name="Straight Connector 13"/>
          <p:cNvCxnSpPr/>
          <p:nvPr/>
        </p:nvCxnSpPr>
        <p:spPr>
          <a:xfrm>
            <a:off x="2900363" y="3557588"/>
            <a:ext cx="8601075"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124122" y="2246353"/>
            <a:ext cx="4071326" cy="369332"/>
          </a:xfrm>
          <a:prstGeom prst="rect">
            <a:avLst/>
          </a:prstGeom>
          <a:noFill/>
        </p:spPr>
        <p:txBody>
          <a:bodyPr wrap="square" rtlCol="0">
            <a:spAutoFit/>
          </a:bodyPr>
          <a:lstStyle/>
          <a:p>
            <a:r>
              <a:rPr lang="en-US" dirty="0" smtClean="0">
                <a:solidFill>
                  <a:schemeClr val="bg1"/>
                </a:solidFill>
                <a:latin typeface="Helvetica" charset="0"/>
                <a:ea typeface="Helvetica" charset="0"/>
                <a:cs typeface="Helvetica" charset="0"/>
              </a:rPr>
              <a:t>LESSON</a:t>
            </a:r>
            <a:endParaRPr lang="en-US" dirty="0">
              <a:solidFill>
                <a:schemeClr val="bg1"/>
              </a:solidFill>
              <a:latin typeface="Helvetica" charset="0"/>
              <a:ea typeface="Helvetica" charset="0"/>
              <a:cs typeface="Helvetica" charset="0"/>
            </a:endParaRPr>
          </a:p>
        </p:txBody>
      </p:sp>
      <p:sp>
        <p:nvSpPr>
          <p:cNvPr id="16" name="TextBox 15"/>
          <p:cNvSpPr txBox="1"/>
          <p:nvPr/>
        </p:nvSpPr>
        <p:spPr>
          <a:xfrm>
            <a:off x="3190719" y="3782430"/>
            <a:ext cx="8142653" cy="523220"/>
          </a:xfrm>
          <a:prstGeom prst="rect">
            <a:avLst/>
          </a:prstGeom>
          <a:noFill/>
        </p:spPr>
        <p:txBody>
          <a:bodyPr wrap="square" rtlCol="0">
            <a:spAutoFit/>
          </a:bodyPr>
          <a:lstStyle/>
          <a:p>
            <a:r>
              <a:rPr lang="en-US" sz="2800" b="1" dirty="0" smtClean="0">
                <a:solidFill>
                  <a:schemeClr val="bg1"/>
                </a:solidFill>
                <a:latin typeface="Helvetica" charset="0"/>
                <a:ea typeface="Helvetica" charset="0"/>
                <a:cs typeface="Helvetica" charset="0"/>
              </a:rPr>
              <a:t>Senior Market Advisors University</a:t>
            </a:r>
            <a:endParaRPr lang="en-US" sz="2800" b="1" dirty="0">
              <a:solidFill>
                <a:schemeClr val="bg1"/>
              </a:solidFill>
              <a:latin typeface="Helvetica" charset="0"/>
              <a:ea typeface="Helvetica" charset="0"/>
              <a:cs typeface="Helvetica" charset="0"/>
            </a:endParaRPr>
          </a:p>
        </p:txBody>
      </p:sp>
    </p:spTree>
    <p:extLst>
      <p:ext uri="{BB962C8B-B14F-4D97-AF65-F5344CB8AC3E}">
        <p14:creationId xmlns:p14="http://schemas.microsoft.com/office/powerpoint/2010/main" val="1768274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1" name="TextBox 10"/>
          <p:cNvSpPr txBox="1"/>
          <p:nvPr/>
        </p:nvSpPr>
        <p:spPr>
          <a:xfrm>
            <a:off x="412124" y="940014"/>
            <a:ext cx="12191999" cy="769441"/>
          </a:xfrm>
          <a:prstGeom prst="rect">
            <a:avLst/>
          </a:prstGeom>
          <a:noFill/>
        </p:spPr>
        <p:txBody>
          <a:bodyPr wrap="square" rtlCol="0">
            <a:spAutoFit/>
          </a:bodyPr>
          <a:lstStyle/>
          <a:p>
            <a:r>
              <a:rPr lang="en-US" sz="4400" dirty="0" smtClean="0">
                <a:solidFill>
                  <a:schemeClr val="tx1">
                    <a:lumMod val="65000"/>
                    <a:lumOff val="35000"/>
                  </a:schemeClr>
                </a:solidFill>
                <a:latin typeface="Helvetica Light" charset="0"/>
                <a:ea typeface="Helvetica Light" charset="0"/>
                <a:cs typeface="Helvetica Light" charset="0"/>
              </a:rPr>
              <a:t>Final Expense Procedure</a:t>
            </a:r>
          </a:p>
        </p:txBody>
      </p:sp>
      <p:graphicFrame>
        <p:nvGraphicFramePr>
          <p:cNvPr id="20" name="Chart 19"/>
          <p:cNvGraphicFramePr/>
          <p:nvPr>
            <p:extLst>
              <p:ext uri="{D42A27DB-BD31-4B8C-83A1-F6EECF244321}">
                <p14:modId xmlns:p14="http://schemas.microsoft.com/office/powerpoint/2010/main" val="1776016780"/>
              </p:ext>
            </p:extLst>
          </p:nvPr>
        </p:nvGraphicFramePr>
        <p:xfrm>
          <a:off x="1075483" y="2385328"/>
          <a:ext cx="2819224" cy="254665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p:cNvGraphicFramePr/>
          <p:nvPr>
            <p:extLst>
              <p:ext uri="{D42A27DB-BD31-4B8C-83A1-F6EECF244321}">
                <p14:modId xmlns:p14="http://schemas.microsoft.com/office/powerpoint/2010/main" val="409815636"/>
              </p:ext>
            </p:extLst>
          </p:nvPr>
        </p:nvGraphicFramePr>
        <p:xfrm>
          <a:off x="4333567" y="2433309"/>
          <a:ext cx="2819224" cy="25466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p:cNvGraphicFramePr/>
          <p:nvPr>
            <p:extLst>
              <p:ext uri="{D42A27DB-BD31-4B8C-83A1-F6EECF244321}">
                <p14:modId xmlns:p14="http://schemas.microsoft.com/office/powerpoint/2010/main" val="3432292162"/>
              </p:ext>
            </p:extLst>
          </p:nvPr>
        </p:nvGraphicFramePr>
        <p:xfrm>
          <a:off x="7865185" y="2485623"/>
          <a:ext cx="2819224" cy="2546654"/>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1751527" y="3305953"/>
            <a:ext cx="1497317" cy="769441"/>
          </a:xfrm>
          <a:prstGeom prst="rect">
            <a:avLst/>
          </a:prstGeom>
          <a:noFill/>
        </p:spPr>
        <p:txBody>
          <a:bodyPr wrap="square" rtlCol="0">
            <a:spAutoFit/>
          </a:bodyPr>
          <a:lstStyle/>
          <a:p>
            <a:pPr algn="ctr"/>
            <a:r>
              <a:rPr lang="en-US" sz="4400" dirty="0" smtClean="0">
                <a:solidFill>
                  <a:schemeClr val="bg2">
                    <a:lumMod val="50000"/>
                  </a:schemeClr>
                </a:solidFill>
                <a:latin typeface="Arial Black" panose="020B0A04020102020204" pitchFamily="34" charset="0"/>
              </a:rPr>
              <a:t>1</a:t>
            </a:r>
            <a:endParaRPr lang="en-US" sz="4400" dirty="0">
              <a:solidFill>
                <a:schemeClr val="bg2">
                  <a:lumMod val="50000"/>
                </a:schemeClr>
              </a:solidFill>
              <a:latin typeface="Arial Black" panose="020B0A04020102020204" pitchFamily="34" charset="0"/>
            </a:endParaRPr>
          </a:p>
        </p:txBody>
      </p:sp>
      <p:cxnSp>
        <p:nvCxnSpPr>
          <p:cNvPr id="25" name="Straight Connector 24"/>
          <p:cNvCxnSpPr/>
          <p:nvPr/>
        </p:nvCxnSpPr>
        <p:spPr>
          <a:xfrm>
            <a:off x="4172754" y="2485623"/>
            <a:ext cx="0" cy="380105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596391" y="2485623"/>
            <a:ext cx="0" cy="3801058"/>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2124" y="5125792"/>
            <a:ext cx="11178862" cy="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8043" y="5345965"/>
            <a:ext cx="3564707" cy="707886"/>
          </a:xfrm>
          <a:prstGeom prst="rect">
            <a:avLst/>
          </a:prstGeom>
          <a:noFill/>
        </p:spPr>
        <p:txBody>
          <a:bodyPr wrap="square" rtlCol="0">
            <a:spAutoFit/>
          </a:bodyPr>
          <a:lstStyle/>
          <a:p>
            <a:pPr algn="ctr"/>
            <a:r>
              <a:rPr lang="en-US" sz="2000" b="1" dirty="0" smtClean="0">
                <a:solidFill>
                  <a:srgbClr val="4F3D53"/>
                </a:solidFill>
                <a:latin typeface="Helvetica" charset="0"/>
                <a:ea typeface="Helvetica" charset="0"/>
                <a:cs typeface="Helvetica" charset="0"/>
              </a:rPr>
              <a:t>TMs Set Appointments for Existing Clients</a:t>
            </a:r>
            <a:endParaRPr lang="en-US" sz="2000" b="1" dirty="0">
              <a:solidFill>
                <a:srgbClr val="4F3D53"/>
              </a:solidFill>
              <a:latin typeface="Helvetica" charset="0"/>
              <a:ea typeface="Helvetica" charset="0"/>
              <a:cs typeface="Helvetica" charset="0"/>
            </a:endParaRPr>
          </a:p>
        </p:txBody>
      </p:sp>
      <p:sp>
        <p:nvSpPr>
          <p:cNvPr id="40" name="TextBox 39"/>
          <p:cNvSpPr txBox="1"/>
          <p:nvPr/>
        </p:nvSpPr>
        <p:spPr>
          <a:xfrm>
            <a:off x="4172752" y="5345965"/>
            <a:ext cx="3423637" cy="707886"/>
          </a:xfrm>
          <a:prstGeom prst="rect">
            <a:avLst/>
          </a:prstGeom>
          <a:noFill/>
        </p:spPr>
        <p:txBody>
          <a:bodyPr wrap="square" rtlCol="0">
            <a:spAutoFit/>
          </a:bodyPr>
          <a:lstStyle/>
          <a:p>
            <a:pPr algn="ctr"/>
            <a:r>
              <a:rPr lang="en-US" sz="2000" b="1" dirty="0" smtClean="0">
                <a:solidFill>
                  <a:srgbClr val="25AAE1"/>
                </a:solidFill>
                <a:latin typeface="Helvetica" charset="0"/>
                <a:ea typeface="Helvetica" charset="0"/>
                <a:cs typeface="Helvetica" charset="0"/>
              </a:rPr>
              <a:t>Agents Perform Clients’ Needs Assessments</a:t>
            </a:r>
            <a:endParaRPr lang="en-US" sz="2000" b="1" dirty="0">
              <a:solidFill>
                <a:srgbClr val="25AAE1"/>
              </a:solidFill>
              <a:latin typeface="Helvetica" charset="0"/>
              <a:ea typeface="Helvetica" charset="0"/>
              <a:cs typeface="Helvetica" charset="0"/>
            </a:endParaRPr>
          </a:p>
        </p:txBody>
      </p:sp>
      <p:sp>
        <p:nvSpPr>
          <p:cNvPr id="42" name="TextBox 41"/>
          <p:cNvSpPr txBox="1"/>
          <p:nvPr/>
        </p:nvSpPr>
        <p:spPr>
          <a:xfrm>
            <a:off x="7362420" y="5345965"/>
            <a:ext cx="3994599" cy="707886"/>
          </a:xfrm>
          <a:prstGeom prst="rect">
            <a:avLst/>
          </a:prstGeom>
          <a:noFill/>
        </p:spPr>
        <p:txBody>
          <a:bodyPr wrap="square" rtlCol="0">
            <a:spAutoFit/>
          </a:bodyPr>
          <a:lstStyle/>
          <a:p>
            <a:pPr algn="ctr"/>
            <a:r>
              <a:rPr lang="en-US" sz="2000" b="1" dirty="0" smtClean="0">
                <a:solidFill>
                  <a:srgbClr val="2B3541"/>
                </a:solidFill>
                <a:latin typeface="Helvetica" charset="0"/>
                <a:ea typeface="Helvetica" charset="0"/>
                <a:cs typeface="Helvetica" charset="0"/>
              </a:rPr>
              <a:t>New Policy Quoted/Policy Review Performed</a:t>
            </a:r>
            <a:endParaRPr lang="en-US" sz="2000" b="1" dirty="0">
              <a:solidFill>
                <a:srgbClr val="2B3541"/>
              </a:solidFill>
              <a:latin typeface="Helvetica" charset="0"/>
              <a:ea typeface="Helvetica" charset="0"/>
              <a:cs typeface="Helvetica" charset="0"/>
            </a:endParaRPr>
          </a:p>
        </p:txBody>
      </p:sp>
    </p:spTree>
    <p:extLst>
      <p:ext uri="{BB962C8B-B14F-4D97-AF65-F5344CB8AC3E}">
        <p14:creationId xmlns:p14="http://schemas.microsoft.com/office/powerpoint/2010/main" val="3441984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6386</TotalTime>
  <Words>2101</Words>
  <Application>Microsoft Macintosh PowerPoint</Application>
  <PresentationFormat>Widescreen</PresentationFormat>
  <Paragraphs>261</Paragraphs>
  <Slides>47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 Black</vt:lpstr>
      <vt:lpstr>Calibri</vt:lpstr>
      <vt:lpstr>Calibri Light</vt:lpstr>
      <vt:lpstr>Courier New</vt:lpstr>
      <vt:lpstr>Helvetica</vt:lpstr>
      <vt:lpstr>Helvetica Bold Oblique</vt:lpstr>
      <vt:lpstr>Helvetica Light</vt:lpstr>
      <vt:lpstr>WeblySleek UI Light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Sasha</dc:creator>
  <cp:lastModifiedBy>Ashley Goddard</cp:lastModifiedBy>
  <cp:revision>282</cp:revision>
  <cp:lastPrinted>2014-05-12T15:13:15Z</cp:lastPrinted>
  <dcterms:created xsi:type="dcterms:W3CDTF">2014-04-18T14:02:29Z</dcterms:created>
  <dcterms:modified xsi:type="dcterms:W3CDTF">2016-12-27T21:02:22Z</dcterms:modified>
</cp:coreProperties>
</file>